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56" r:id="rId5"/>
    <p:sldId id="260" r:id="rId6"/>
  </p:sldIdLst>
  <p:sldSz cx="9144000" cy="6858000" type="screen4x3"/>
  <p:notesSz cx="7099300" cy="10229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varScale="1">
        <p:scale>
          <a:sx n="118" d="100"/>
          <a:sy n="118" d="100"/>
        </p:scale>
        <p:origin x="-2322" y="-96"/>
      </p:cViewPr>
      <p:guideLst>
        <p:guide orient="horz" pos="2160"/>
        <p:guide pos="2880"/>
      </p:guideLst>
    </p:cSldViewPr>
  </p:slide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0F26C58-A96D-40B2-8023-33F2EDE5C899}" type="datetimeFigureOut">
              <a:rPr lang="fr-FR" smtClean="0"/>
              <a:t>15/09/2011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2938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F26C58-A96D-40B2-8023-33F2EDE5C899}" type="datetimeFigureOut">
              <a:rPr lang="fr-FR" smtClean="0"/>
              <a:t>15/09/2011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55284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F26C58-A96D-40B2-8023-33F2EDE5C899}" type="datetimeFigureOut">
              <a:rPr lang="fr-FR" smtClean="0"/>
              <a:t>15/09/2011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116081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F26C58-A96D-40B2-8023-33F2EDE5C899}" type="datetimeFigureOut">
              <a:rPr lang="fr-FR" smtClean="0"/>
              <a:t>15/09/2011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36346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F26C58-A96D-40B2-8023-33F2EDE5C899}" type="datetimeFigureOut">
              <a:rPr lang="fr-FR" smtClean="0"/>
              <a:t>15/09/2011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423737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F26C58-A96D-40B2-8023-33F2EDE5C899}" type="datetimeFigureOut">
              <a:rPr lang="fr-FR" smtClean="0"/>
              <a:t>15/09/2011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30423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F26C58-A96D-40B2-8023-33F2EDE5C899}" type="datetimeFigureOut">
              <a:rPr lang="fr-FR" smtClean="0"/>
              <a:t>15/09/2011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14116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0F26C58-A96D-40B2-8023-33F2EDE5C899}" type="datetimeFigureOut">
              <a:rPr lang="fr-FR" smtClean="0"/>
              <a:t>15/09/2011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133405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F26C58-A96D-40B2-8023-33F2EDE5C899}" type="datetimeFigureOut">
              <a:rPr lang="fr-FR" smtClean="0"/>
              <a:t>15/09/2011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309709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F26C58-A96D-40B2-8023-33F2EDE5C899}" type="datetimeFigureOut">
              <a:rPr lang="fr-FR" smtClean="0"/>
              <a:t>15/09/2011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2624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F26C58-A96D-40B2-8023-33F2EDE5C899}" type="datetimeFigureOut">
              <a:rPr lang="fr-FR" smtClean="0"/>
              <a:t>15/09/2011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7FB62C-3E00-4478-B32D-90A44C08D25B}" type="slidenum">
              <a:rPr lang="fr-FR" smtClean="0"/>
              <a:t>‹N°›</a:t>
            </a:fld>
            <a:endParaRPr lang="fr-FR"/>
          </a:p>
        </p:txBody>
      </p:sp>
    </p:spTree>
    <p:extLst>
      <p:ext uri="{BB962C8B-B14F-4D97-AF65-F5344CB8AC3E}">
        <p14:creationId xmlns:p14="http://schemas.microsoft.com/office/powerpoint/2010/main" val="162697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26C58-A96D-40B2-8023-33F2EDE5C899}" type="datetimeFigureOut">
              <a:rPr lang="fr-FR" smtClean="0"/>
              <a:t>15/09/2011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FB62C-3E00-4478-B32D-90A44C08D25B}" type="slidenum">
              <a:rPr lang="fr-FR" smtClean="0"/>
              <a:t>‹N°›</a:t>
            </a:fld>
            <a:endParaRPr lang="fr-FR"/>
          </a:p>
        </p:txBody>
      </p:sp>
    </p:spTree>
    <p:extLst>
      <p:ext uri="{BB962C8B-B14F-4D97-AF65-F5344CB8AC3E}">
        <p14:creationId xmlns:p14="http://schemas.microsoft.com/office/powerpoint/2010/main" val="214158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40727" y="2200796"/>
            <a:ext cx="3295769" cy="3600986"/>
          </a:xfrm>
          <a:prstGeom prst="rect">
            <a:avLst/>
          </a:prstGeom>
          <a:noFill/>
        </p:spPr>
        <p:txBody>
          <a:bodyPr wrap="square" rtlCol="0">
            <a:spAutoFit/>
          </a:bodyPr>
          <a:lstStyle/>
          <a:p>
            <a:pPr algn="ctr"/>
            <a:r>
              <a:rPr lang="fr-FR" sz="1200" dirty="0" smtClean="0"/>
              <a:t>NAVIGATION ANTIQUE VERS NARBONNE</a:t>
            </a:r>
          </a:p>
          <a:p>
            <a:pPr algn="ctr"/>
            <a:r>
              <a:rPr lang="fr-FR" sz="1200" dirty="0"/>
              <a:t>Quelques hypothèses </a:t>
            </a:r>
            <a:r>
              <a:rPr lang="fr-FR" sz="1200" dirty="0" smtClean="0"/>
              <a:t>pratiques</a:t>
            </a:r>
          </a:p>
          <a:p>
            <a:pPr algn="ctr"/>
            <a:endParaRPr lang="fr-FR" sz="1200" dirty="0"/>
          </a:p>
          <a:p>
            <a:pPr algn="ctr"/>
            <a:endParaRPr lang="fr-FR" sz="1200" dirty="0" smtClean="0"/>
          </a:p>
          <a:p>
            <a:pPr algn="ctr"/>
            <a:endParaRPr lang="fr-FR" sz="1200" dirty="0"/>
          </a:p>
          <a:p>
            <a:pPr algn="ctr"/>
            <a:endParaRPr lang="fr-FR" sz="1200" dirty="0" smtClean="0"/>
          </a:p>
          <a:p>
            <a:r>
              <a:rPr lang="fr-FR" sz="1200" dirty="0" smtClean="0"/>
              <a:t>En </a:t>
            </a:r>
            <a:r>
              <a:rPr lang="fr-FR" sz="1200" dirty="0"/>
              <a:t>arrivant </a:t>
            </a:r>
            <a:r>
              <a:rPr lang="fr-FR" sz="1200" dirty="0" smtClean="0"/>
              <a:t>de </a:t>
            </a:r>
            <a:r>
              <a:rPr lang="fr-FR" sz="1200" dirty="0"/>
              <a:t>la </a:t>
            </a:r>
            <a:r>
              <a:rPr lang="fr-FR" sz="1200" dirty="0" smtClean="0"/>
              <a:t>mer vers Port la Nouvelle, il faut entrer dans l’Etang de  Sigean avant de passer à celui de </a:t>
            </a:r>
            <a:r>
              <a:rPr lang="fr-FR" sz="1200" dirty="0" err="1" smtClean="0"/>
              <a:t>Bages</a:t>
            </a:r>
            <a:r>
              <a:rPr lang="fr-FR" sz="1200" dirty="0" smtClean="0"/>
              <a:t>. On doit alors remonter au Nord.</a:t>
            </a:r>
            <a:endParaRPr lang="fr-FR" sz="1200" dirty="0"/>
          </a:p>
          <a:p>
            <a:endParaRPr lang="fr-FR" sz="1200" dirty="0" smtClean="0"/>
          </a:p>
          <a:p>
            <a:r>
              <a:rPr lang="fr-FR" sz="1200" dirty="0" smtClean="0"/>
              <a:t>On rencontre des vents d’Ouest à NW, ce qui rend cette arrivée sur Narbonne assez sportive.</a:t>
            </a:r>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52966" cy="6858000"/>
          </a:xfrm>
          <a:prstGeom prst="rect">
            <a:avLst/>
          </a:prstGeom>
        </p:spPr>
      </p:pic>
    </p:spTree>
    <p:extLst>
      <p:ext uri="{BB962C8B-B14F-4D97-AF65-F5344CB8AC3E}">
        <p14:creationId xmlns:p14="http://schemas.microsoft.com/office/powerpoint/2010/main" val="2086332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866290" cy="3683467"/>
          </a:xfrm>
          <a:prstGeom prst="rect">
            <a:avLst/>
          </a:prstGeom>
        </p:spPr>
      </p:pic>
      <p:sp>
        <p:nvSpPr>
          <p:cNvPr id="4" name="ZoneTexte 3"/>
          <p:cNvSpPr txBox="1"/>
          <p:nvPr/>
        </p:nvSpPr>
        <p:spPr>
          <a:xfrm>
            <a:off x="0" y="3683466"/>
            <a:ext cx="4716016" cy="2785378"/>
          </a:xfrm>
          <a:prstGeom prst="rect">
            <a:avLst/>
          </a:prstGeom>
          <a:noFill/>
        </p:spPr>
        <p:txBody>
          <a:bodyPr wrap="square" rtlCol="0">
            <a:spAutoFit/>
          </a:bodyPr>
          <a:lstStyle/>
          <a:p>
            <a:r>
              <a:rPr lang="fr-FR" sz="1200" dirty="0" smtClean="0"/>
              <a:t>Ces statistiques montrent les directions du vent sous forme de rose des vents (moyennes annuelles). Les tableaux donnent des moyennes mensuelles avec les probabilités de vent supérieur à Force 4 </a:t>
            </a:r>
            <a:r>
              <a:rPr lang="fr-FR" sz="1200" dirty="0" err="1" smtClean="0"/>
              <a:t>Bft</a:t>
            </a:r>
            <a:r>
              <a:rPr lang="fr-FR" sz="1200" dirty="0"/>
              <a:t> </a:t>
            </a:r>
            <a:r>
              <a:rPr lang="fr-FR" sz="1200" dirty="0" smtClean="0"/>
              <a:t>(« jolie brise » de 10-15 nœuds) déjà sportif pour un voilier antique naviguant au près.</a:t>
            </a:r>
          </a:p>
          <a:p>
            <a:r>
              <a:rPr lang="fr-FR" sz="1200" dirty="0" smtClean="0"/>
              <a:t>L’Aéroport de Béziers donne les </a:t>
            </a:r>
            <a:r>
              <a:rPr lang="fr-FR" sz="1200" dirty="0" err="1" smtClean="0"/>
              <a:t>stats</a:t>
            </a:r>
            <a:r>
              <a:rPr lang="fr-FR" sz="1200" dirty="0" smtClean="0"/>
              <a:t> les plus précises sur plus de 10 ans et se situe en zone découverte. </a:t>
            </a:r>
            <a:br>
              <a:rPr lang="fr-FR" sz="1200" dirty="0" smtClean="0"/>
            </a:br>
            <a:r>
              <a:rPr lang="fr-FR" sz="1200" dirty="0" smtClean="0"/>
              <a:t>Celles de Gruissan proviennent d’une zone plus protégée des vents de NW à cause du relief local.</a:t>
            </a:r>
            <a:br>
              <a:rPr lang="fr-FR" sz="1200" dirty="0" smtClean="0"/>
            </a:br>
            <a:r>
              <a:rPr lang="fr-FR" sz="1200" dirty="0" smtClean="0"/>
              <a:t>Leucate-Village parait en revanche plutôt ouvert sur le NW.</a:t>
            </a:r>
          </a:p>
          <a:p>
            <a:endParaRPr lang="fr-FR" sz="1200" dirty="0" smtClean="0"/>
          </a:p>
          <a:p>
            <a:r>
              <a:rPr lang="fr-FR" sz="1200" dirty="0" smtClean="0"/>
              <a:t>Concluons donc que les vents sur les Etangs de Sigean et de </a:t>
            </a:r>
            <a:r>
              <a:rPr lang="fr-FR" sz="1200" dirty="0" err="1" smtClean="0"/>
              <a:t>Bages</a:t>
            </a:r>
            <a:r>
              <a:rPr lang="fr-FR" sz="1200" dirty="0" smtClean="0"/>
              <a:t> sont principalement de W à NW et 30 à 50% du temps supérieurs à Force 4.</a:t>
            </a:r>
          </a:p>
          <a:p>
            <a:endParaRPr lang="fr-FR" sz="1200" dirty="0" smtClean="0"/>
          </a:p>
          <a:p>
            <a:r>
              <a:rPr lang="fr-FR" sz="700" dirty="0" smtClean="0"/>
              <a:t>Source: http</a:t>
            </a:r>
            <a:r>
              <a:rPr lang="fr-FR" sz="700" dirty="0"/>
              <a:t>://www.windfinder.com/windstats/windstatistic_map_france.htm</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478482"/>
            <a:ext cx="4422506" cy="337951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548680"/>
            <a:ext cx="3384376" cy="2524922"/>
          </a:xfrm>
          <a:prstGeom prst="rect">
            <a:avLst/>
          </a:prstGeom>
        </p:spPr>
      </p:pic>
    </p:spTree>
    <p:extLst>
      <p:ext uri="{BB962C8B-B14F-4D97-AF65-F5344CB8AC3E}">
        <p14:creationId xmlns:p14="http://schemas.microsoft.com/office/powerpoint/2010/main" val="421869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oneTexte 36"/>
          <p:cNvSpPr txBox="1"/>
          <p:nvPr/>
        </p:nvSpPr>
        <p:spPr>
          <a:xfrm>
            <a:off x="5564192" y="332656"/>
            <a:ext cx="3328288" cy="6370975"/>
          </a:xfrm>
          <a:prstGeom prst="rect">
            <a:avLst/>
          </a:prstGeom>
          <a:noFill/>
        </p:spPr>
        <p:txBody>
          <a:bodyPr wrap="square" rtlCol="0">
            <a:spAutoFit/>
          </a:bodyPr>
          <a:lstStyle/>
          <a:p>
            <a:r>
              <a:rPr lang="fr-FR" sz="1200" dirty="0" smtClean="0"/>
              <a:t>En arrivant du Sud (de la mer) on passe entre les iles de la Margotte et de Planasse, voire à l’Est de l’Ile de Planasse.</a:t>
            </a:r>
          </a:p>
          <a:p>
            <a:endParaRPr lang="fr-FR" sz="1200" dirty="0" smtClean="0"/>
          </a:p>
          <a:p>
            <a:r>
              <a:rPr lang="fr-FR" sz="1200" dirty="0" smtClean="0"/>
              <a:t>Dans les 2 cas il faut remonter assez près au vent, c’est-à-dire  pas moins  d’une bonne soixantaine de degrés par rapport au lit du vent pour les voiliers de l’époque.</a:t>
            </a:r>
          </a:p>
          <a:p>
            <a:r>
              <a:rPr lang="fr-FR" sz="1200" dirty="0" smtClean="0"/>
              <a:t>Pour éviter de se trouver face au vent, il faut «louvoyer » comme sur le schéma joint. Il se trouve que l’Etang de </a:t>
            </a:r>
            <a:r>
              <a:rPr lang="fr-FR" sz="1200" dirty="0" err="1" smtClean="0"/>
              <a:t>Bages</a:t>
            </a:r>
            <a:r>
              <a:rPr lang="fr-FR" sz="1200" dirty="0" smtClean="0"/>
              <a:t> s’y prête plutôt bien.</a:t>
            </a:r>
          </a:p>
          <a:p>
            <a:endParaRPr lang="fr-FR" sz="1200" dirty="0"/>
          </a:p>
          <a:p>
            <a:r>
              <a:rPr lang="fr-FR" sz="1200" dirty="0" smtClean="0"/>
              <a:t>Puis au droit de la colline de </a:t>
            </a:r>
            <a:r>
              <a:rPr lang="fr-FR" sz="1200" dirty="0" err="1" smtClean="0"/>
              <a:t>Bages</a:t>
            </a:r>
            <a:r>
              <a:rPr lang="fr-FR" sz="1200" dirty="0" smtClean="0"/>
              <a:t> on vire sur tribord vers le </a:t>
            </a:r>
            <a:r>
              <a:rPr lang="fr-FR" sz="1200" dirty="0" err="1" smtClean="0"/>
              <a:t>Castélou</a:t>
            </a:r>
            <a:r>
              <a:rPr lang="fr-FR" sz="1200" dirty="0" smtClean="0"/>
              <a:t>, où on imagine le port de </a:t>
            </a:r>
            <a:r>
              <a:rPr lang="fr-FR" sz="1200" dirty="0" err="1" smtClean="0"/>
              <a:t>Narbo</a:t>
            </a:r>
            <a:r>
              <a:rPr lang="fr-FR" sz="1200" dirty="0" smtClean="0"/>
              <a:t> sur l’Aude (aujourd’hui la Robine). On arrive avec le vent ¾ arrière et on stoppe le bateau en virant au NW dans le lit du vent au bon moment.</a:t>
            </a:r>
          </a:p>
          <a:p>
            <a:endParaRPr lang="fr-FR" sz="1200" dirty="0"/>
          </a:p>
          <a:p>
            <a:r>
              <a:rPr lang="fr-FR" sz="1200" dirty="0" smtClean="0"/>
              <a:t>Compte-tenu du transport solide de l’Aude, on peut supposer que le débouché de l’Aude s’ensablait continuellement tout en se déplaçant vers le Sud. Il aurait pu être intéressant de canaliser le fleuve juste en amont du débouché dans le but de maintenir un</a:t>
            </a:r>
            <a:r>
              <a:rPr lang="fr-FR" sz="1200" dirty="0"/>
              <a:t> « jet </a:t>
            </a:r>
            <a:r>
              <a:rPr lang="fr-FR" sz="1200" dirty="0" smtClean="0"/>
              <a:t>» qui maintiendrait le débouché ouvert à la navigation. Ce jet rejetterait le sable plus au Sud, créant ainsi un haut-fond devant l’embouchure. Ce dernier aurait ensuite été repoussé plus au Sud par une extension de la canalisation. Et ainsi de suite … Jusqu’au jour (bien plus tard) où ces obstructions (et une grosse crue) ont </a:t>
            </a:r>
            <a:r>
              <a:rPr lang="fr-FR" sz="1200" dirty="0"/>
              <a:t>fait </a:t>
            </a:r>
            <a:r>
              <a:rPr lang="fr-FR" sz="1200" dirty="0" smtClean="0"/>
              <a:t>dévier l’Aude de son lit pour le réorienter vers son débouché actuel.</a:t>
            </a:r>
          </a:p>
          <a:p>
            <a:r>
              <a:rPr lang="fr-FR" sz="1200" dirty="0" smtClean="0"/>
              <a:t>La Nature a toujours le dernier mot.</a:t>
            </a:r>
          </a:p>
          <a:p>
            <a:endParaRPr lang="fr-FR" sz="1200" dirty="0"/>
          </a:p>
        </p:txBody>
      </p:sp>
      <p:grpSp>
        <p:nvGrpSpPr>
          <p:cNvPr id="2" name="Groupe 1"/>
          <p:cNvGrpSpPr/>
          <p:nvPr/>
        </p:nvGrpSpPr>
        <p:grpSpPr>
          <a:xfrm>
            <a:off x="323528" y="0"/>
            <a:ext cx="4884410" cy="6885384"/>
            <a:chOff x="323528" y="0"/>
            <a:chExt cx="4884410" cy="6885384"/>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4884410" cy="6858000"/>
            </a:xfrm>
            <a:prstGeom prst="rect">
              <a:avLst/>
            </a:prstGeom>
          </p:spPr>
        </p:pic>
        <p:sp>
          <p:nvSpPr>
            <p:cNvPr id="5" name="Flèche vers le bas 4"/>
            <p:cNvSpPr/>
            <p:nvPr/>
          </p:nvSpPr>
          <p:spPr>
            <a:xfrm flipV="1">
              <a:off x="485540" y="2197695"/>
              <a:ext cx="216024" cy="4914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41524" y="2689175"/>
              <a:ext cx="557589" cy="307777"/>
            </a:xfrm>
            <a:prstGeom prst="rect">
              <a:avLst/>
            </a:prstGeom>
            <a:noFill/>
          </p:spPr>
          <p:txBody>
            <a:bodyPr wrap="none" rtlCol="0">
              <a:spAutoFit/>
            </a:bodyPr>
            <a:lstStyle/>
            <a:p>
              <a:r>
                <a:rPr lang="fr-FR" sz="1400" b="1" dirty="0" smtClean="0">
                  <a:solidFill>
                    <a:srgbClr val="FFFF00"/>
                  </a:solidFill>
                </a:rPr>
                <a:t>Nord</a:t>
              </a:r>
              <a:endParaRPr lang="fr-FR" sz="1400" b="1" dirty="0">
                <a:solidFill>
                  <a:srgbClr val="FFFF00"/>
                </a:solidFill>
              </a:endParaRPr>
            </a:p>
          </p:txBody>
        </p:sp>
        <p:sp>
          <p:nvSpPr>
            <p:cNvPr id="7" name="Flèche vers le bas 6"/>
            <p:cNvSpPr/>
            <p:nvPr/>
          </p:nvSpPr>
          <p:spPr>
            <a:xfrm rot="8134650" flipV="1">
              <a:off x="616124" y="113413"/>
              <a:ext cx="648072" cy="62370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714560">
              <a:off x="599426" y="271377"/>
              <a:ext cx="668773" cy="246221"/>
            </a:xfrm>
            <a:prstGeom prst="rect">
              <a:avLst/>
            </a:prstGeom>
            <a:noFill/>
          </p:spPr>
          <p:txBody>
            <a:bodyPr wrap="none" rtlCol="0">
              <a:spAutoFit/>
            </a:bodyPr>
            <a:lstStyle/>
            <a:p>
              <a:r>
                <a:rPr lang="fr-FR" sz="1000" b="1" dirty="0" smtClean="0">
                  <a:solidFill>
                    <a:schemeClr val="tx2">
                      <a:lumMod val="75000"/>
                    </a:schemeClr>
                  </a:solidFill>
                </a:rPr>
                <a:t>Vent NW</a:t>
              </a:r>
              <a:endParaRPr lang="fr-FR" sz="1000" b="1" dirty="0">
                <a:solidFill>
                  <a:schemeClr val="tx2">
                    <a:lumMod val="75000"/>
                  </a:schemeClr>
                </a:solidFill>
              </a:endParaRPr>
            </a:p>
          </p:txBody>
        </p:sp>
        <p:cxnSp>
          <p:nvCxnSpPr>
            <p:cNvPr id="14" name="Connecteur droit avec flèche 13"/>
            <p:cNvCxnSpPr/>
            <p:nvPr/>
          </p:nvCxnSpPr>
          <p:spPr>
            <a:xfrm flipV="1">
              <a:off x="1607807" y="2060848"/>
              <a:ext cx="935835" cy="23762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3479880" y="4005064"/>
              <a:ext cx="791954" cy="23042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2369693" y="4257092"/>
              <a:ext cx="533989" cy="15523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2543642" y="1813478"/>
              <a:ext cx="1332215" cy="2473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1607538" y="4005064"/>
              <a:ext cx="2592288"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607807" y="5662409"/>
              <a:ext cx="739305" cy="430887"/>
            </a:xfrm>
            <a:prstGeom prst="rect">
              <a:avLst/>
            </a:prstGeom>
            <a:noFill/>
          </p:spPr>
          <p:txBody>
            <a:bodyPr wrap="none" rtlCol="0">
              <a:spAutoFit/>
            </a:bodyPr>
            <a:lstStyle/>
            <a:p>
              <a:r>
                <a:rPr lang="fr-FR" sz="1100" b="1" dirty="0" smtClean="0"/>
                <a:t>Ile de la </a:t>
              </a:r>
            </a:p>
            <a:p>
              <a:r>
                <a:rPr lang="fr-FR" sz="1100" b="1" dirty="0" smtClean="0"/>
                <a:t>Margotte</a:t>
              </a:r>
              <a:endParaRPr lang="fr-FR" sz="1100" b="1" dirty="0"/>
            </a:p>
          </p:txBody>
        </p:sp>
        <p:sp>
          <p:nvSpPr>
            <p:cNvPr id="18" name="ZoneTexte 17"/>
            <p:cNvSpPr txBox="1"/>
            <p:nvPr/>
          </p:nvSpPr>
          <p:spPr>
            <a:xfrm>
              <a:off x="2411760" y="6454497"/>
              <a:ext cx="691215" cy="430887"/>
            </a:xfrm>
            <a:prstGeom prst="rect">
              <a:avLst/>
            </a:prstGeom>
            <a:noFill/>
          </p:spPr>
          <p:txBody>
            <a:bodyPr wrap="none" rtlCol="0">
              <a:spAutoFit/>
            </a:bodyPr>
            <a:lstStyle/>
            <a:p>
              <a:r>
                <a:rPr lang="fr-FR" sz="1100" b="1" dirty="0" smtClean="0"/>
                <a:t>Ile de </a:t>
              </a:r>
            </a:p>
            <a:p>
              <a:r>
                <a:rPr lang="fr-FR" sz="1100" b="1" dirty="0" smtClean="0"/>
                <a:t>Planasse</a:t>
              </a:r>
              <a:endParaRPr lang="fr-FR" sz="1100" b="1" dirty="0"/>
            </a:p>
          </p:txBody>
        </p:sp>
      </p:grpSp>
    </p:spTree>
    <p:extLst>
      <p:ext uri="{BB962C8B-B14F-4D97-AF65-F5344CB8AC3E}">
        <p14:creationId xmlns:p14="http://schemas.microsoft.com/office/powerpoint/2010/main" val="13481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ZoneTexte 58"/>
          <p:cNvSpPr txBox="1"/>
          <p:nvPr/>
        </p:nvSpPr>
        <p:spPr>
          <a:xfrm>
            <a:off x="6876256" y="2520186"/>
            <a:ext cx="2143867" cy="4154984"/>
          </a:xfrm>
          <a:prstGeom prst="rect">
            <a:avLst/>
          </a:prstGeom>
          <a:noFill/>
        </p:spPr>
        <p:txBody>
          <a:bodyPr wrap="square" rtlCol="0">
            <a:spAutoFit/>
          </a:bodyPr>
          <a:lstStyle/>
          <a:p>
            <a:r>
              <a:rPr lang="fr-FR" sz="1200" dirty="0" smtClean="0"/>
              <a:t>A la pointe de l’Ile de la Margotte on a la </a:t>
            </a:r>
            <a:r>
              <a:rPr lang="fr-FR" sz="1200" dirty="0" err="1" smtClean="0"/>
              <a:t>skyline</a:t>
            </a:r>
            <a:r>
              <a:rPr lang="fr-FR" sz="1200" dirty="0" smtClean="0"/>
              <a:t> de la photo ci-dessus, c’est-à-dire pas d’amers à part la colline de </a:t>
            </a:r>
            <a:r>
              <a:rPr lang="fr-FR" sz="1200" dirty="0" err="1" smtClean="0"/>
              <a:t>Bages</a:t>
            </a:r>
            <a:r>
              <a:rPr lang="fr-FR" sz="1200" dirty="0" smtClean="0"/>
              <a:t>. Narbonne est à peine visible de nos jours (grâce à sa cathédrale …). La Nautique encore moins.</a:t>
            </a:r>
          </a:p>
          <a:p>
            <a:endParaRPr lang="fr-FR" sz="1200" dirty="0"/>
          </a:p>
          <a:p>
            <a:r>
              <a:rPr lang="fr-FR" sz="1200" dirty="0" smtClean="0"/>
              <a:t>Un amer artificiel, pour ne pas dire un « phare », serait donc utile</a:t>
            </a:r>
            <a:r>
              <a:rPr lang="fr-FR" sz="1200" dirty="0"/>
              <a:t> </a:t>
            </a:r>
            <a:r>
              <a:rPr lang="fr-FR" sz="1200" dirty="0" smtClean="0"/>
              <a:t>du côté du Lac de Capelles.</a:t>
            </a:r>
          </a:p>
          <a:p>
            <a:endParaRPr lang="fr-FR" sz="1200" dirty="0"/>
          </a:p>
          <a:p>
            <a:endParaRPr lang="fr-FR" sz="1200" dirty="0" smtClean="0"/>
          </a:p>
          <a:p>
            <a:endParaRPr lang="fr-FR" sz="1200" dirty="0"/>
          </a:p>
          <a:p>
            <a:endParaRPr lang="fr-FR" sz="1200" dirty="0" smtClean="0"/>
          </a:p>
          <a:p>
            <a:endParaRPr lang="fr-FR" sz="1200" dirty="0" smtClean="0"/>
          </a:p>
          <a:p>
            <a:endParaRPr lang="fr-FR" sz="1200" dirty="0"/>
          </a:p>
          <a:p>
            <a:endParaRPr lang="fr-FR" sz="1200" dirty="0" smtClean="0"/>
          </a:p>
          <a:p>
            <a:r>
              <a:rPr lang="fr-FR" sz="1200" dirty="0" smtClean="0"/>
              <a:t>A. de </a:t>
            </a:r>
            <a:r>
              <a:rPr lang="fr-FR" sz="1200" dirty="0" err="1" smtClean="0"/>
              <a:t>Graauw</a:t>
            </a:r>
            <a:endParaRPr lang="fr-FR" sz="1200" dirty="0" smtClean="0"/>
          </a:p>
          <a:p>
            <a:r>
              <a:rPr lang="fr-FR" sz="1200" dirty="0" smtClean="0"/>
              <a:t>Grenoble, Juillet 2011</a:t>
            </a:r>
          </a:p>
        </p:txBody>
      </p:sp>
      <p:grpSp>
        <p:nvGrpSpPr>
          <p:cNvPr id="22" name="Groupe 21"/>
          <p:cNvGrpSpPr/>
          <p:nvPr/>
        </p:nvGrpSpPr>
        <p:grpSpPr>
          <a:xfrm>
            <a:off x="1115616" y="-962"/>
            <a:ext cx="7200800" cy="6858962"/>
            <a:chOff x="1475656" y="-962"/>
            <a:chExt cx="7200800" cy="6858962"/>
          </a:xfrm>
        </p:grpSpPr>
        <p:grpSp>
          <p:nvGrpSpPr>
            <p:cNvPr id="58" name="Groupe 57"/>
            <p:cNvGrpSpPr/>
            <p:nvPr/>
          </p:nvGrpSpPr>
          <p:grpSpPr>
            <a:xfrm>
              <a:off x="1475656" y="-962"/>
              <a:ext cx="7200800" cy="6858962"/>
              <a:chOff x="1475656" y="-962"/>
              <a:chExt cx="7200800" cy="6858962"/>
            </a:xfrm>
          </p:grpSpPr>
          <p:grpSp>
            <p:nvGrpSpPr>
              <p:cNvPr id="42" name="Groupe 41"/>
              <p:cNvGrpSpPr/>
              <p:nvPr/>
            </p:nvGrpSpPr>
            <p:grpSpPr>
              <a:xfrm>
                <a:off x="1475656" y="218927"/>
                <a:ext cx="7200800" cy="6639073"/>
                <a:chOff x="1475656" y="218927"/>
                <a:chExt cx="7200800" cy="6639073"/>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18927"/>
                  <a:ext cx="7200800" cy="81127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028436"/>
                  <a:ext cx="4660381" cy="5829564"/>
                </a:xfrm>
                <a:prstGeom prst="rect">
                  <a:avLst/>
                </a:prstGeom>
              </p:spPr>
            </p:pic>
            <p:cxnSp>
              <p:nvCxnSpPr>
                <p:cNvPr id="7" name="Connecteur droit 6"/>
                <p:cNvCxnSpPr/>
                <p:nvPr/>
              </p:nvCxnSpPr>
              <p:spPr>
                <a:xfrm flipH="1">
                  <a:off x="4427984" y="624564"/>
                  <a:ext cx="979247" cy="50458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4427984" y="624564"/>
                  <a:ext cx="3384376" cy="50458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4427984" y="624564"/>
                  <a:ext cx="216024" cy="50366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Flèche vers le bas 42"/>
              <p:cNvSpPr/>
              <p:nvPr/>
            </p:nvSpPr>
            <p:spPr>
              <a:xfrm>
                <a:off x="4373978" y="218344"/>
                <a:ext cx="144016" cy="2583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vers le bas 43"/>
              <p:cNvSpPr/>
              <p:nvPr/>
            </p:nvSpPr>
            <p:spPr>
              <a:xfrm>
                <a:off x="4845599" y="218344"/>
                <a:ext cx="144016" cy="2583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vers le bas 44"/>
              <p:cNvSpPr/>
              <p:nvPr/>
            </p:nvSpPr>
            <p:spPr>
              <a:xfrm>
                <a:off x="5076056" y="218344"/>
                <a:ext cx="144016" cy="2583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vers le bas 45"/>
              <p:cNvSpPr/>
              <p:nvPr/>
            </p:nvSpPr>
            <p:spPr>
              <a:xfrm>
                <a:off x="5423951" y="218344"/>
                <a:ext cx="144016" cy="2583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vers le bas 46"/>
              <p:cNvSpPr/>
              <p:nvPr/>
            </p:nvSpPr>
            <p:spPr>
              <a:xfrm>
                <a:off x="7740352" y="218344"/>
                <a:ext cx="144016" cy="2583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3923928" y="143054"/>
                <a:ext cx="526106" cy="261610"/>
              </a:xfrm>
              <a:prstGeom prst="rect">
                <a:avLst/>
              </a:prstGeom>
              <a:noFill/>
            </p:spPr>
            <p:txBody>
              <a:bodyPr wrap="none" rtlCol="0">
                <a:spAutoFit/>
              </a:bodyPr>
              <a:lstStyle/>
              <a:p>
                <a:r>
                  <a:rPr lang="fr-FR" sz="1100" b="1" dirty="0" err="1" smtClean="0"/>
                  <a:t>Bages</a:t>
                </a:r>
                <a:endParaRPr lang="fr-FR" sz="1100" b="1" dirty="0"/>
              </a:p>
            </p:txBody>
          </p:sp>
          <p:sp>
            <p:nvSpPr>
              <p:cNvPr id="49" name="ZoneTexte 48"/>
              <p:cNvSpPr txBox="1"/>
              <p:nvPr/>
            </p:nvSpPr>
            <p:spPr>
              <a:xfrm>
                <a:off x="4427984" y="143054"/>
                <a:ext cx="546945" cy="261610"/>
              </a:xfrm>
              <a:prstGeom prst="rect">
                <a:avLst/>
              </a:prstGeom>
              <a:noFill/>
            </p:spPr>
            <p:txBody>
              <a:bodyPr wrap="none" rtlCol="0">
                <a:spAutoFit/>
              </a:bodyPr>
              <a:lstStyle/>
              <a:p>
                <a:r>
                  <a:rPr lang="fr-FR" sz="1100" b="1" dirty="0" err="1" smtClean="0"/>
                  <a:t>Narbo</a:t>
                </a:r>
                <a:endParaRPr lang="fr-FR" sz="1100" b="1" dirty="0"/>
              </a:p>
            </p:txBody>
          </p:sp>
          <p:sp>
            <p:nvSpPr>
              <p:cNvPr id="50" name="ZoneTexte 49"/>
              <p:cNvSpPr txBox="1"/>
              <p:nvPr/>
            </p:nvSpPr>
            <p:spPr>
              <a:xfrm>
                <a:off x="4860032" y="-962"/>
                <a:ext cx="671979" cy="261610"/>
              </a:xfrm>
              <a:prstGeom prst="rect">
                <a:avLst/>
              </a:prstGeom>
              <a:noFill/>
            </p:spPr>
            <p:txBody>
              <a:bodyPr wrap="none" rtlCol="0">
                <a:spAutoFit/>
              </a:bodyPr>
              <a:lstStyle/>
              <a:p>
                <a:r>
                  <a:rPr lang="fr-FR" sz="1100" b="1" dirty="0" smtClean="0"/>
                  <a:t>Capelles</a:t>
                </a:r>
                <a:endParaRPr lang="fr-FR" sz="1100" b="1" dirty="0"/>
              </a:p>
            </p:txBody>
          </p:sp>
          <p:sp>
            <p:nvSpPr>
              <p:cNvPr id="51" name="ZoneTexte 50"/>
              <p:cNvSpPr txBox="1"/>
              <p:nvPr/>
            </p:nvSpPr>
            <p:spPr>
              <a:xfrm>
                <a:off x="5483815" y="143054"/>
                <a:ext cx="888385" cy="261610"/>
              </a:xfrm>
              <a:prstGeom prst="rect">
                <a:avLst/>
              </a:prstGeom>
              <a:noFill/>
            </p:spPr>
            <p:txBody>
              <a:bodyPr wrap="none" rtlCol="0">
                <a:spAutoFit/>
              </a:bodyPr>
              <a:lstStyle/>
              <a:p>
                <a:r>
                  <a:rPr lang="fr-FR" sz="1100" b="1" dirty="0" smtClean="0"/>
                  <a:t>La Nautique</a:t>
                </a:r>
                <a:endParaRPr lang="fr-FR" sz="1100" b="1" dirty="0"/>
              </a:p>
            </p:txBody>
          </p:sp>
          <p:sp>
            <p:nvSpPr>
              <p:cNvPr id="52" name="ZoneTexte 51"/>
              <p:cNvSpPr txBox="1"/>
              <p:nvPr/>
            </p:nvSpPr>
            <p:spPr>
              <a:xfrm>
                <a:off x="7812360" y="143054"/>
                <a:ext cx="691215" cy="261610"/>
              </a:xfrm>
              <a:prstGeom prst="rect">
                <a:avLst/>
              </a:prstGeom>
              <a:noFill/>
            </p:spPr>
            <p:txBody>
              <a:bodyPr wrap="none" rtlCol="0">
                <a:spAutoFit/>
              </a:bodyPr>
              <a:lstStyle/>
              <a:p>
                <a:r>
                  <a:rPr lang="fr-FR" sz="1100" b="1" dirty="0" err="1" smtClean="0"/>
                  <a:t>Castélou</a:t>
                </a:r>
                <a:endParaRPr lang="fr-FR" sz="1100" b="1" dirty="0"/>
              </a:p>
            </p:txBody>
          </p:sp>
          <p:sp>
            <p:nvSpPr>
              <p:cNvPr id="53" name="ZoneTexte 52"/>
              <p:cNvSpPr txBox="1"/>
              <p:nvPr/>
            </p:nvSpPr>
            <p:spPr>
              <a:xfrm>
                <a:off x="4192735" y="5662409"/>
                <a:ext cx="739305" cy="430887"/>
              </a:xfrm>
              <a:prstGeom prst="rect">
                <a:avLst/>
              </a:prstGeom>
              <a:noFill/>
            </p:spPr>
            <p:txBody>
              <a:bodyPr wrap="none" rtlCol="0">
                <a:spAutoFit/>
              </a:bodyPr>
              <a:lstStyle/>
              <a:p>
                <a:r>
                  <a:rPr lang="fr-FR" sz="1100" b="1" dirty="0" smtClean="0"/>
                  <a:t>Ile de la </a:t>
                </a:r>
              </a:p>
              <a:p>
                <a:r>
                  <a:rPr lang="fr-FR" sz="1100" b="1" dirty="0" smtClean="0"/>
                  <a:t>Margotte</a:t>
                </a:r>
                <a:endParaRPr lang="fr-FR" sz="1100" b="1" dirty="0"/>
              </a:p>
            </p:txBody>
          </p:sp>
          <p:sp>
            <p:nvSpPr>
              <p:cNvPr id="54" name="ZoneTexte 53"/>
              <p:cNvSpPr txBox="1"/>
              <p:nvPr/>
            </p:nvSpPr>
            <p:spPr>
              <a:xfrm>
                <a:off x="4716016" y="6238473"/>
                <a:ext cx="691215" cy="430887"/>
              </a:xfrm>
              <a:prstGeom prst="rect">
                <a:avLst/>
              </a:prstGeom>
              <a:noFill/>
            </p:spPr>
            <p:txBody>
              <a:bodyPr wrap="none" rtlCol="0">
                <a:spAutoFit/>
              </a:bodyPr>
              <a:lstStyle/>
              <a:p>
                <a:r>
                  <a:rPr lang="fr-FR" sz="1100" b="1" dirty="0" smtClean="0"/>
                  <a:t>Ile de </a:t>
                </a:r>
              </a:p>
              <a:p>
                <a:r>
                  <a:rPr lang="fr-FR" sz="1100" b="1" dirty="0" smtClean="0"/>
                  <a:t>Planasse</a:t>
                </a:r>
                <a:endParaRPr lang="fr-FR" sz="1100" b="1" dirty="0"/>
              </a:p>
            </p:txBody>
          </p:sp>
          <p:sp>
            <p:nvSpPr>
              <p:cNvPr id="56" name="Flèche vers le bas 55"/>
              <p:cNvSpPr/>
              <p:nvPr/>
            </p:nvSpPr>
            <p:spPr>
              <a:xfrm flipV="1">
                <a:off x="2843808" y="1929408"/>
                <a:ext cx="216024" cy="4914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2699792" y="2420888"/>
                <a:ext cx="557589" cy="307777"/>
              </a:xfrm>
              <a:prstGeom prst="rect">
                <a:avLst/>
              </a:prstGeom>
              <a:noFill/>
            </p:spPr>
            <p:txBody>
              <a:bodyPr wrap="none" rtlCol="0">
                <a:spAutoFit/>
              </a:bodyPr>
              <a:lstStyle/>
              <a:p>
                <a:r>
                  <a:rPr lang="fr-FR" sz="1400" b="1" dirty="0" smtClean="0">
                    <a:solidFill>
                      <a:srgbClr val="FFFF00"/>
                    </a:solidFill>
                  </a:rPr>
                  <a:t>Nord</a:t>
                </a:r>
                <a:endParaRPr lang="fr-FR" sz="1400" b="1" dirty="0">
                  <a:solidFill>
                    <a:srgbClr val="FFFF00"/>
                  </a:solidFill>
                </a:endParaRPr>
              </a:p>
            </p:txBody>
          </p:sp>
        </p:grpSp>
        <p:sp>
          <p:nvSpPr>
            <p:cNvPr id="60" name="Organigramme : Connecteur 59"/>
            <p:cNvSpPr/>
            <p:nvPr/>
          </p:nvSpPr>
          <p:spPr>
            <a:xfrm flipV="1">
              <a:off x="6003842" y="3212976"/>
              <a:ext cx="108012" cy="108012"/>
            </a:xfrm>
            <a:prstGeom prst="flowChartConnecto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Organigramme : Connecteur 60"/>
            <p:cNvSpPr/>
            <p:nvPr/>
          </p:nvSpPr>
          <p:spPr>
            <a:xfrm flipV="1">
              <a:off x="5094058" y="1880828"/>
              <a:ext cx="108012" cy="108012"/>
            </a:xfrm>
            <a:prstGeom prst="flowChartConnecto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Organigramme : Connecteur 61"/>
            <p:cNvSpPr/>
            <p:nvPr/>
          </p:nvSpPr>
          <p:spPr>
            <a:xfrm flipV="1">
              <a:off x="4391980" y="5616370"/>
              <a:ext cx="108012" cy="108012"/>
            </a:xfrm>
            <a:prstGeom prst="flowChartConnector">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28942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5367" y="0"/>
            <a:ext cx="9144000" cy="6488762"/>
            <a:chOff x="-5367" y="0"/>
            <a:chExt cx="9144000" cy="6488762"/>
          </a:xfrm>
        </p:grpSpPr>
        <p:sp>
          <p:nvSpPr>
            <p:cNvPr id="37" name="ZoneTexte 36"/>
            <p:cNvSpPr txBox="1"/>
            <p:nvPr/>
          </p:nvSpPr>
          <p:spPr>
            <a:xfrm>
              <a:off x="127994" y="4365104"/>
              <a:ext cx="8712968" cy="2123658"/>
            </a:xfrm>
            <a:prstGeom prst="rect">
              <a:avLst/>
            </a:prstGeom>
            <a:noFill/>
          </p:spPr>
          <p:txBody>
            <a:bodyPr wrap="square" rtlCol="0">
              <a:spAutoFit/>
            </a:bodyPr>
            <a:lstStyle/>
            <a:p>
              <a:r>
                <a:rPr lang="fr-FR" sz="1200" dirty="0" smtClean="0">
                  <a:solidFill>
                    <a:prstClr val="black"/>
                  </a:solidFill>
                </a:rPr>
                <a:t>Si on suppose que l’accès était également possible en </a:t>
              </a:r>
              <a:r>
                <a:rPr lang="fr-FR" sz="1200" dirty="0" smtClean="0">
                  <a:solidFill>
                    <a:prstClr val="black"/>
                  </a:solidFill>
                </a:rPr>
                <a:t>arrivant </a:t>
              </a:r>
              <a:r>
                <a:rPr lang="fr-FR" sz="1200" dirty="0">
                  <a:solidFill>
                    <a:prstClr val="black"/>
                  </a:solidFill>
                </a:rPr>
                <a:t>de la </a:t>
              </a:r>
              <a:r>
                <a:rPr lang="fr-FR" sz="1200" dirty="0" smtClean="0">
                  <a:solidFill>
                    <a:prstClr val="black"/>
                  </a:solidFill>
                </a:rPr>
                <a:t>mer par l’Est avant que la zone ne soit comblée par les sédiments fluviaux de l’Aude, </a:t>
              </a:r>
              <a:r>
                <a:rPr lang="fr-FR" sz="1200" dirty="0">
                  <a:solidFill>
                    <a:prstClr val="black"/>
                  </a:solidFill>
                </a:rPr>
                <a:t>o</a:t>
              </a:r>
              <a:r>
                <a:rPr lang="fr-FR" sz="1200" dirty="0" smtClean="0">
                  <a:solidFill>
                    <a:prstClr val="black"/>
                  </a:solidFill>
                </a:rPr>
                <a:t>n </a:t>
              </a:r>
              <a:r>
                <a:rPr lang="fr-FR" sz="1200" dirty="0" smtClean="0">
                  <a:solidFill>
                    <a:prstClr val="black"/>
                  </a:solidFill>
                </a:rPr>
                <a:t>passe </a:t>
              </a:r>
              <a:r>
                <a:rPr lang="fr-FR" sz="1200" dirty="0" smtClean="0">
                  <a:solidFill>
                    <a:prstClr val="black"/>
                  </a:solidFill>
                </a:rPr>
                <a:t>par l’Etang de Gruissan au pied du village perché sur sa colline. Il faut passer dans deux « Goulets de Gruissan » entre des collines où la largeur minimale est de 350 m.</a:t>
              </a:r>
              <a:endParaRPr lang="fr-FR" sz="1200" dirty="0" smtClean="0">
                <a:solidFill>
                  <a:prstClr val="black"/>
                </a:solidFill>
              </a:endParaRPr>
            </a:p>
            <a:p>
              <a:endParaRPr lang="fr-FR" sz="1200" dirty="0" smtClean="0">
                <a:solidFill>
                  <a:prstClr val="black"/>
                </a:solidFill>
              </a:endParaRPr>
            </a:p>
            <a:p>
              <a:r>
                <a:rPr lang="fr-FR" sz="1200" dirty="0" smtClean="0">
                  <a:solidFill>
                    <a:prstClr val="black"/>
                  </a:solidFill>
                </a:rPr>
                <a:t>Le passage du premier goulet est le plus difficile par vent d’Ouest à NW qu’on a pratiquement de face (à moins d’une déviation locale du vent autour du Mt de la Clappe ?). Ce passage est acrobatique pour un voilier: il faut sans doute prévoir un halage depuis la berge. </a:t>
              </a:r>
            </a:p>
            <a:p>
              <a:r>
                <a:rPr lang="fr-FR" sz="1200" dirty="0" smtClean="0">
                  <a:solidFill>
                    <a:prstClr val="black"/>
                  </a:solidFill>
                </a:rPr>
                <a:t/>
              </a:r>
              <a:br>
                <a:rPr lang="fr-FR" sz="1200" dirty="0" smtClean="0">
                  <a:solidFill>
                    <a:prstClr val="black"/>
                  </a:solidFill>
                </a:rPr>
              </a:br>
              <a:r>
                <a:rPr lang="fr-FR" sz="1200" dirty="0" smtClean="0">
                  <a:solidFill>
                    <a:prstClr val="black"/>
                  </a:solidFill>
                </a:rPr>
                <a:t>Le deuxième goulet est plus facile si on parvient à remonter un peu au Nord sous le village de Gruissan. </a:t>
              </a:r>
            </a:p>
            <a:p>
              <a:r>
                <a:rPr lang="fr-FR" sz="1200" dirty="0" smtClean="0">
                  <a:solidFill>
                    <a:prstClr val="black"/>
                  </a:solidFill>
                </a:rPr>
                <a:t>Ensuite on revient au schéma précédent depuis Port la Nouvelle.</a:t>
              </a:r>
              <a:endParaRPr lang="fr-FR" sz="1200" dirty="0" smtClean="0">
                <a:solidFill>
                  <a:prstClr val="black"/>
                </a:solidFill>
              </a:endParaRPr>
            </a:p>
            <a:p>
              <a:r>
                <a:rPr lang="fr-FR" sz="1200" dirty="0" smtClean="0">
                  <a:solidFill>
                    <a:prstClr val="black"/>
                  </a:solidFill>
                </a:rPr>
                <a:t>Il est bien évident que ce trajet est beaucoup plus agréable par vent d’Est, hélas peu fréquent.</a:t>
              </a:r>
              <a:endParaRPr lang="fr-FR" sz="1200" dirty="0">
                <a:solidFill>
                  <a:prstClr val="black"/>
                </a:solidFill>
              </a:endParaRPr>
            </a:p>
            <a:p>
              <a:endParaRPr lang="fr-FR" sz="1200" dirty="0">
                <a:solidFill>
                  <a:prstClr val="black"/>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 y="491779"/>
              <a:ext cx="9144000" cy="3723853"/>
            </a:xfrm>
            <a:prstGeom prst="rect">
              <a:avLst/>
            </a:prstGeom>
          </p:spPr>
        </p:pic>
        <p:sp>
          <p:nvSpPr>
            <p:cNvPr id="5" name="Flèche vers le bas 4"/>
            <p:cNvSpPr/>
            <p:nvPr/>
          </p:nvSpPr>
          <p:spPr>
            <a:xfrm flipV="1">
              <a:off x="174194" y="2684994"/>
              <a:ext cx="216024" cy="4914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ZoneTexte 5"/>
            <p:cNvSpPr txBox="1"/>
            <p:nvPr/>
          </p:nvSpPr>
          <p:spPr>
            <a:xfrm>
              <a:off x="3411" y="3160053"/>
              <a:ext cx="557589" cy="307777"/>
            </a:xfrm>
            <a:prstGeom prst="rect">
              <a:avLst/>
            </a:prstGeom>
            <a:noFill/>
          </p:spPr>
          <p:txBody>
            <a:bodyPr wrap="none" rtlCol="0">
              <a:spAutoFit/>
            </a:bodyPr>
            <a:lstStyle/>
            <a:p>
              <a:r>
                <a:rPr lang="fr-FR" sz="1400" b="1" dirty="0" smtClean="0">
                  <a:solidFill>
                    <a:srgbClr val="FFFF00"/>
                  </a:solidFill>
                </a:rPr>
                <a:t>Nord</a:t>
              </a:r>
              <a:endParaRPr lang="fr-FR" sz="1400" b="1" dirty="0">
                <a:solidFill>
                  <a:srgbClr val="FFFF00"/>
                </a:solidFill>
              </a:endParaRPr>
            </a:p>
          </p:txBody>
        </p:sp>
        <p:grpSp>
          <p:nvGrpSpPr>
            <p:cNvPr id="3" name="Groupe 2"/>
            <p:cNvGrpSpPr/>
            <p:nvPr/>
          </p:nvGrpSpPr>
          <p:grpSpPr>
            <a:xfrm>
              <a:off x="1128595" y="603931"/>
              <a:ext cx="648072" cy="672514"/>
              <a:chOff x="-646901" y="93352"/>
              <a:chExt cx="648072" cy="672514"/>
            </a:xfrm>
          </p:grpSpPr>
          <p:sp>
            <p:nvSpPr>
              <p:cNvPr id="7" name="Flèche vers le bas 6"/>
              <p:cNvSpPr/>
              <p:nvPr/>
            </p:nvSpPr>
            <p:spPr>
              <a:xfrm rot="8134650" flipV="1">
                <a:off x="-646901" y="142159"/>
                <a:ext cx="648072" cy="62370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ZoneTexte 8"/>
              <p:cNvSpPr txBox="1"/>
              <p:nvPr/>
            </p:nvSpPr>
            <p:spPr>
              <a:xfrm rot="2714560">
                <a:off x="-657251" y="304628"/>
                <a:ext cx="668773" cy="246221"/>
              </a:xfrm>
              <a:prstGeom prst="rect">
                <a:avLst/>
              </a:prstGeom>
              <a:noFill/>
            </p:spPr>
            <p:txBody>
              <a:bodyPr wrap="none" rtlCol="0">
                <a:spAutoFit/>
              </a:bodyPr>
              <a:lstStyle/>
              <a:p>
                <a:r>
                  <a:rPr lang="fr-FR" sz="1000" b="1" dirty="0" smtClean="0">
                    <a:solidFill>
                      <a:srgbClr val="1F497D">
                        <a:lumMod val="75000"/>
                      </a:srgbClr>
                    </a:solidFill>
                  </a:rPr>
                  <a:t>Vent NW</a:t>
                </a:r>
                <a:endParaRPr lang="fr-FR" sz="1000" b="1" dirty="0">
                  <a:solidFill>
                    <a:srgbClr val="1F497D">
                      <a:lumMod val="75000"/>
                    </a:srgbClr>
                  </a:solidFill>
                </a:endParaRPr>
              </a:p>
            </p:txBody>
          </p:sp>
        </p:grpSp>
        <p:cxnSp>
          <p:nvCxnSpPr>
            <p:cNvPr id="14" name="Connecteur droit avec flèche 13"/>
            <p:cNvCxnSpPr/>
            <p:nvPr/>
          </p:nvCxnSpPr>
          <p:spPr>
            <a:xfrm flipV="1">
              <a:off x="5718761" y="2476139"/>
              <a:ext cx="216024" cy="5548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1129767" y="1843972"/>
              <a:ext cx="533989" cy="15523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1129767" y="2620155"/>
              <a:ext cx="4588994"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4366608" y="2411349"/>
              <a:ext cx="700088" cy="266700"/>
            </a:xfrm>
            <a:custGeom>
              <a:avLst/>
              <a:gdLst>
                <a:gd name="connsiteX0" fmla="*/ 0 w 700088"/>
                <a:gd name="connsiteY0" fmla="*/ 0 h 266700"/>
                <a:gd name="connsiteX1" fmla="*/ 23813 w 700088"/>
                <a:gd name="connsiteY1" fmla="*/ 9525 h 266700"/>
                <a:gd name="connsiteX2" fmla="*/ 57150 w 700088"/>
                <a:gd name="connsiteY2" fmla="*/ 42863 h 266700"/>
                <a:gd name="connsiteX3" fmla="*/ 66675 w 700088"/>
                <a:gd name="connsiteY3" fmla="*/ 57150 h 266700"/>
                <a:gd name="connsiteX4" fmla="*/ 95250 w 700088"/>
                <a:gd name="connsiteY4" fmla="*/ 66675 h 266700"/>
                <a:gd name="connsiteX5" fmla="*/ 109538 w 700088"/>
                <a:gd name="connsiteY5" fmla="*/ 71438 h 266700"/>
                <a:gd name="connsiteX6" fmla="*/ 238125 w 700088"/>
                <a:gd name="connsiteY6" fmla="*/ 80963 h 266700"/>
                <a:gd name="connsiteX7" fmla="*/ 266700 w 700088"/>
                <a:gd name="connsiteY7" fmla="*/ 90488 h 266700"/>
                <a:gd name="connsiteX8" fmla="*/ 295275 w 700088"/>
                <a:gd name="connsiteY8" fmla="*/ 109538 h 266700"/>
                <a:gd name="connsiteX9" fmla="*/ 309563 w 700088"/>
                <a:gd name="connsiteY9" fmla="*/ 114300 h 266700"/>
                <a:gd name="connsiteX10" fmla="*/ 352425 w 700088"/>
                <a:gd name="connsiteY10" fmla="*/ 147638 h 266700"/>
                <a:gd name="connsiteX11" fmla="*/ 376238 w 700088"/>
                <a:gd name="connsiteY11" fmla="*/ 190500 h 266700"/>
                <a:gd name="connsiteX12" fmla="*/ 390525 w 700088"/>
                <a:gd name="connsiteY12" fmla="*/ 200025 h 266700"/>
                <a:gd name="connsiteX13" fmla="*/ 419100 w 700088"/>
                <a:gd name="connsiteY13" fmla="*/ 228600 h 266700"/>
                <a:gd name="connsiteX14" fmla="*/ 452438 w 700088"/>
                <a:gd name="connsiteY14" fmla="*/ 266700 h 266700"/>
                <a:gd name="connsiteX15" fmla="*/ 490538 w 700088"/>
                <a:gd name="connsiteY15" fmla="*/ 261938 h 266700"/>
                <a:gd name="connsiteX16" fmla="*/ 509588 w 700088"/>
                <a:gd name="connsiteY16" fmla="*/ 233363 h 266700"/>
                <a:gd name="connsiteX17" fmla="*/ 523875 w 700088"/>
                <a:gd name="connsiteY17" fmla="*/ 228600 h 266700"/>
                <a:gd name="connsiteX18" fmla="*/ 533400 w 700088"/>
                <a:gd name="connsiteY18" fmla="*/ 214313 h 266700"/>
                <a:gd name="connsiteX19" fmla="*/ 547688 w 700088"/>
                <a:gd name="connsiteY19" fmla="*/ 209550 h 266700"/>
                <a:gd name="connsiteX20" fmla="*/ 561975 w 700088"/>
                <a:gd name="connsiteY20" fmla="*/ 200025 h 266700"/>
                <a:gd name="connsiteX21" fmla="*/ 590550 w 700088"/>
                <a:gd name="connsiteY21" fmla="*/ 180975 h 266700"/>
                <a:gd name="connsiteX22" fmla="*/ 600075 w 700088"/>
                <a:gd name="connsiteY22" fmla="*/ 166688 h 266700"/>
                <a:gd name="connsiteX23" fmla="*/ 614363 w 700088"/>
                <a:gd name="connsiteY23" fmla="*/ 161925 h 266700"/>
                <a:gd name="connsiteX24" fmla="*/ 628650 w 700088"/>
                <a:gd name="connsiteY24" fmla="*/ 152400 h 266700"/>
                <a:gd name="connsiteX25" fmla="*/ 638175 w 700088"/>
                <a:gd name="connsiteY25" fmla="*/ 138113 h 266700"/>
                <a:gd name="connsiteX26" fmla="*/ 652463 w 700088"/>
                <a:gd name="connsiteY26" fmla="*/ 133350 h 266700"/>
                <a:gd name="connsiteX27" fmla="*/ 657225 w 700088"/>
                <a:gd name="connsiteY27" fmla="*/ 119063 h 266700"/>
                <a:gd name="connsiteX28" fmla="*/ 681038 w 700088"/>
                <a:gd name="connsiteY28" fmla="*/ 95250 h 266700"/>
                <a:gd name="connsiteX29" fmla="*/ 700088 w 700088"/>
                <a:gd name="connsiteY29" fmla="*/ 7143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0088" h="266700">
                  <a:moveTo>
                    <a:pt x="0" y="0"/>
                  </a:moveTo>
                  <a:cubicBezTo>
                    <a:pt x="7938" y="3175"/>
                    <a:pt x="17423" y="3845"/>
                    <a:pt x="23813" y="9525"/>
                  </a:cubicBezTo>
                  <a:cubicBezTo>
                    <a:pt x="69669" y="50285"/>
                    <a:pt x="21469" y="30968"/>
                    <a:pt x="57150" y="42863"/>
                  </a:cubicBezTo>
                  <a:cubicBezTo>
                    <a:pt x="60325" y="47625"/>
                    <a:pt x="61821" y="54117"/>
                    <a:pt x="66675" y="57150"/>
                  </a:cubicBezTo>
                  <a:cubicBezTo>
                    <a:pt x="75189" y="62471"/>
                    <a:pt x="85725" y="63500"/>
                    <a:pt x="95250" y="66675"/>
                  </a:cubicBezTo>
                  <a:lnTo>
                    <a:pt x="109538" y="71438"/>
                  </a:lnTo>
                  <a:cubicBezTo>
                    <a:pt x="159997" y="88258"/>
                    <a:pt x="118840" y="75992"/>
                    <a:pt x="238125" y="80963"/>
                  </a:cubicBezTo>
                  <a:lnTo>
                    <a:pt x="266700" y="90488"/>
                  </a:lnTo>
                  <a:cubicBezTo>
                    <a:pt x="277560" y="94108"/>
                    <a:pt x="285750" y="103188"/>
                    <a:pt x="295275" y="109538"/>
                  </a:cubicBezTo>
                  <a:cubicBezTo>
                    <a:pt x="299452" y="112323"/>
                    <a:pt x="304800" y="112713"/>
                    <a:pt x="309563" y="114300"/>
                  </a:cubicBezTo>
                  <a:cubicBezTo>
                    <a:pt x="341688" y="146425"/>
                    <a:pt x="325359" y="138615"/>
                    <a:pt x="352425" y="147638"/>
                  </a:cubicBezTo>
                  <a:cubicBezTo>
                    <a:pt x="360809" y="172785"/>
                    <a:pt x="354403" y="157748"/>
                    <a:pt x="376238" y="190500"/>
                  </a:cubicBezTo>
                  <a:cubicBezTo>
                    <a:pt x="379413" y="195262"/>
                    <a:pt x="386247" y="196222"/>
                    <a:pt x="390525" y="200025"/>
                  </a:cubicBezTo>
                  <a:cubicBezTo>
                    <a:pt x="400593" y="208974"/>
                    <a:pt x="411628" y="217392"/>
                    <a:pt x="419100" y="228600"/>
                  </a:cubicBezTo>
                  <a:cubicBezTo>
                    <a:pt x="441325" y="261938"/>
                    <a:pt x="428625" y="250825"/>
                    <a:pt x="452438" y="266700"/>
                  </a:cubicBezTo>
                  <a:cubicBezTo>
                    <a:pt x="465138" y="265113"/>
                    <a:pt x="479483" y="268387"/>
                    <a:pt x="490538" y="261938"/>
                  </a:cubicBezTo>
                  <a:cubicBezTo>
                    <a:pt x="500426" y="256170"/>
                    <a:pt x="498728" y="236984"/>
                    <a:pt x="509588" y="233363"/>
                  </a:cubicBezTo>
                  <a:lnTo>
                    <a:pt x="523875" y="228600"/>
                  </a:lnTo>
                  <a:cubicBezTo>
                    <a:pt x="527050" y="223838"/>
                    <a:pt x="528931" y="217889"/>
                    <a:pt x="533400" y="214313"/>
                  </a:cubicBezTo>
                  <a:cubicBezTo>
                    <a:pt x="537320" y="211177"/>
                    <a:pt x="543198" y="211795"/>
                    <a:pt x="547688" y="209550"/>
                  </a:cubicBezTo>
                  <a:cubicBezTo>
                    <a:pt x="552807" y="206990"/>
                    <a:pt x="557578" y="203689"/>
                    <a:pt x="561975" y="200025"/>
                  </a:cubicBezTo>
                  <a:cubicBezTo>
                    <a:pt x="585758" y="180207"/>
                    <a:pt x="565443" y="189345"/>
                    <a:pt x="590550" y="180975"/>
                  </a:cubicBezTo>
                  <a:cubicBezTo>
                    <a:pt x="593725" y="176213"/>
                    <a:pt x="595606" y="170264"/>
                    <a:pt x="600075" y="166688"/>
                  </a:cubicBezTo>
                  <a:cubicBezTo>
                    <a:pt x="603995" y="163552"/>
                    <a:pt x="609873" y="164170"/>
                    <a:pt x="614363" y="161925"/>
                  </a:cubicBezTo>
                  <a:cubicBezTo>
                    <a:pt x="619482" y="159365"/>
                    <a:pt x="623888" y="155575"/>
                    <a:pt x="628650" y="152400"/>
                  </a:cubicBezTo>
                  <a:cubicBezTo>
                    <a:pt x="631825" y="147638"/>
                    <a:pt x="633706" y="141689"/>
                    <a:pt x="638175" y="138113"/>
                  </a:cubicBezTo>
                  <a:cubicBezTo>
                    <a:pt x="642095" y="134977"/>
                    <a:pt x="648913" y="136900"/>
                    <a:pt x="652463" y="133350"/>
                  </a:cubicBezTo>
                  <a:cubicBezTo>
                    <a:pt x="656013" y="129800"/>
                    <a:pt x="654980" y="123553"/>
                    <a:pt x="657225" y="119063"/>
                  </a:cubicBezTo>
                  <a:cubicBezTo>
                    <a:pt x="665163" y="103187"/>
                    <a:pt x="666750" y="104775"/>
                    <a:pt x="681038" y="95250"/>
                  </a:cubicBezTo>
                  <a:cubicBezTo>
                    <a:pt x="693054" y="77227"/>
                    <a:pt x="686516" y="85010"/>
                    <a:pt x="700088" y="71438"/>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Forme libre 10"/>
            <p:cNvSpPr/>
            <p:nvPr/>
          </p:nvSpPr>
          <p:spPr>
            <a:xfrm>
              <a:off x="4595208" y="2901887"/>
              <a:ext cx="904875" cy="142875"/>
            </a:xfrm>
            <a:custGeom>
              <a:avLst/>
              <a:gdLst>
                <a:gd name="connsiteX0" fmla="*/ 904875 w 904875"/>
                <a:gd name="connsiteY0" fmla="*/ 85725 h 142875"/>
                <a:gd name="connsiteX1" fmla="*/ 881063 w 904875"/>
                <a:gd name="connsiteY1" fmla="*/ 66675 h 142875"/>
                <a:gd name="connsiteX2" fmla="*/ 857250 w 904875"/>
                <a:gd name="connsiteY2" fmla="*/ 47625 h 142875"/>
                <a:gd name="connsiteX3" fmla="*/ 852488 w 904875"/>
                <a:gd name="connsiteY3" fmla="*/ 33337 h 142875"/>
                <a:gd name="connsiteX4" fmla="*/ 795338 w 904875"/>
                <a:gd name="connsiteY4" fmla="*/ 4762 h 142875"/>
                <a:gd name="connsiteX5" fmla="*/ 762000 w 904875"/>
                <a:gd name="connsiteY5" fmla="*/ 0 h 142875"/>
                <a:gd name="connsiteX6" fmla="*/ 685800 w 904875"/>
                <a:gd name="connsiteY6" fmla="*/ 4762 h 142875"/>
                <a:gd name="connsiteX7" fmla="*/ 657225 w 904875"/>
                <a:gd name="connsiteY7" fmla="*/ 14287 h 142875"/>
                <a:gd name="connsiteX8" fmla="*/ 642938 w 904875"/>
                <a:gd name="connsiteY8" fmla="*/ 19050 h 142875"/>
                <a:gd name="connsiteX9" fmla="*/ 628650 w 904875"/>
                <a:gd name="connsiteY9" fmla="*/ 28575 h 142875"/>
                <a:gd name="connsiteX10" fmla="*/ 600075 w 904875"/>
                <a:gd name="connsiteY10" fmla="*/ 38100 h 142875"/>
                <a:gd name="connsiteX11" fmla="*/ 585788 w 904875"/>
                <a:gd name="connsiteY11" fmla="*/ 47625 h 142875"/>
                <a:gd name="connsiteX12" fmla="*/ 566738 w 904875"/>
                <a:gd name="connsiteY12" fmla="*/ 52387 h 142875"/>
                <a:gd name="connsiteX13" fmla="*/ 538163 w 904875"/>
                <a:gd name="connsiteY13" fmla="*/ 61912 h 142875"/>
                <a:gd name="connsiteX14" fmla="*/ 471488 w 904875"/>
                <a:gd name="connsiteY14" fmla="*/ 66675 h 142875"/>
                <a:gd name="connsiteX15" fmla="*/ 442913 w 904875"/>
                <a:gd name="connsiteY15" fmla="*/ 57150 h 142875"/>
                <a:gd name="connsiteX16" fmla="*/ 428625 w 904875"/>
                <a:gd name="connsiteY16" fmla="*/ 47625 h 142875"/>
                <a:gd name="connsiteX17" fmla="*/ 400050 w 904875"/>
                <a:gd name="connsiteY17" fmla="*/ 38100 h 142875"/>
                <a:gd name="connsiteX18" fmla="*/ 371475 w 904875"/>
                <a:gd name="connsiteY18" fmla="*/ 28575 h 142875"/>
                <a:gd name="connsiteX19" fmla="*/ 314325 w 904875"/>
                <a:gd name="connsiteY19" fmla="*/ 23812 h 142875"/>
                <a:gd name="connsiteX20" fmla="*/ 295275 w 904875"/>
                <a:gd name="connsiteY20" fmla="*/ 19050 h 142875"/>
                <a:gd name="connsiteX21" fmla="*/ 261938 w 904875"/>
                <a:gd name="connsiteY21" fmla="*/ 14287 h 142875"/>
                <a:gd name="connsiteX22" fmla="*/ 238125 w 904875"/>
                <a:gd name="connsiteY22" fmla="*/ 9525 h 142875"/>
                <a:gd name="connsiteX23" fmla="*/ 104775 w 904875"/>
                <a:gd name="connsiteY23" fmla="*/ 14287 h 142875"/>
                <a:gd name="connsiteX24" fmla="*/ 85725 w 904875"/>
                <a:gd name="connsiteY24" fmla="*/ 19050 h 142875"/>
                <a:gd name="connsiteX25" fmla="*/ 76200 w 904875"/>
                <a:gd name="connsiteY25" fmla="*/ 33337 h 142875"/>
                <a:gd name="connsiteX26" fmla="*/ 66675 w 904875"/>
                <a:gd name="connsiteY26" fmla="*/ 61912 h 142875"/>
                <a:gd name="connsiteX27" fmla="*/ 61913 w 904875"/>
                <a:gd name="connsiteY27" fmla="*/ 76200 h 142875"/>
                <a:gd name="connsiteX28" fmla="*/ 47625 w 904875"/>
                <a:gd name="connsiteY28" fmla="*/ 85725 h 142875"/>
                <a:gd name="connsiteX29" fmla="*/ 38100 w 904875"/>
                <a:gd name="connsiteY29" fmla="*/ 100012 h 142875"/>
                <a:gd name="connsiteX30" fmla="*/ 33338 w 904875"/>
                <a:gd name="connsiteY30" fmla="*/ 114300 h 142875"/>
                <a:gd name="connsiteX31" fmla="*/ 19050 w 904875"/>
                <a:gd name="connsiteY31" fmla="*/ 119062 h 142875"/>
                <a:gd name="connsiteX32" fmla="*/ 4763 w 904875"/>
                <a:gd name="connsiteY32" fmla="*/ 128587 h 142875"/>
                <a:gd name="connsiteX33" fmla="*/ 0 w 904875"/>
                <a:gd name="connsiteY33"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4875" h="142875">
                  <a:moveTo>
                    <a:pt x="904875" y="85725"/>
                  </a:moveTo>
                  <a:cubicBezTo>
                    <a:pt x="896938" y="79375"/>
                    <a:pt x="888251" y="73863"/>
                    <a:pt x="881063" y="66675"/>
                  </a:cubicBezTo>
                  <a:cubicBezTo>
                    <a:pt x="859522" y="45133"/>
                    <a:pt x="885065" y="56895"/>
                    <a:pt x="857250" y="47625"/>
                  </a:cubicBezTo>
                  <a:cubicBezTo>
                    <a:pt x="855663" y="42862"/>
                    <a:pt x="856038" y="36887"/>
                    <a:pt x="852488" y="33337"/>
                  </a:cubicBezTo>
                  <a:cubicBezTo>
                    <a:pt x="839913" y="20762"/>
                    <a:pt x="813413" y="7344"/>
                    <a:pt x="795338" y="4762"/>
                  </a:cubicBezTo>
                  <a:lnTo>
                    <a:pt x="762000" y="0"/>
                  </a:lnTo>
                  <a:cubicBezTo>
                    <a:pt x="736600" y="1587"/>
                    <a:pt x="711016" y="1324"/>
                    <a:pt x="685800" y="4762"/>
                  </a:cubicBezTo>
                  <a:cubicBezTo>
                    <a:pt x="675852" y="6119"/>
                    <a:pt x="666750" y="11112"/>
                    <a:pt x="657225" y="14287"/>
                  </a:cubicBezTo>
                  <a:cubicBezTo>
                    <a:pt x="652463" y="15875"/>
                    <a:pt x="647115" y="16265"/>
                    <a:pt x="642938" y="19050"/>
                  </a:cubicBezTo>
                  <a:cubicBezTo>
                    <a:pt x="638175" y="22225"/>
                    <a:pt x="633881" y="26250"/>
                    <a:pt x="628650" y="28575"/>
                  </a:cubicBezTo>
                  <a:cubicBezTo>
                    <a:pt x="619475" y="32653"/>
                    <a:pt x="609600" y="34925"/>
                    <a:pt x="600075" y="38100"/>
                  </a:cubicBezTo>
                  <a:cubicBezTo>
                    <a:pt x="594645" y="39910"/>
                    <a:pt x="591049" y="45370"/>
                    <a:pt x="585788" y="47625"/>
                  </a:cubicBezTo>
                  <a:cubicBezTo>
                    <a:pt x="579772" y="50203"/>
                    <a:pt x="573007" y="50506"/>
                    <a:pt x="566738" y="52387"/>
                  </a:cubicBezTo>
                  <a:cubicBezTo>
                    <a:pt x="557121" y="55272"/>
                    <a:pt x="538163" y="61912"/>
                    <a:pt x="538163" y="61912"/>
                  </a:cubicBezTo>
                  <a:cubicBezTo>
                    <a:pt x="511210" y="79880"/>
                    <a:pt x="523680" y="75885"/>
                    <a:pt x="471488" y="66675"/>
                  </a:cubicBezTo>
                  <a:cubicBezTo>
                    <a:pt x="461601" y="64930"/>
                    <a:pt x="442913" y="57150"/>
                    <a:pt x="442913" y="57150"/>
                  </a:cubicBezTo>
                  <a:cubicBezTo>
                    <a:pt x="438150" y="53975"/>
                    <a:pt x="433856" y="49950"/>
                    <a:pt x="428625" y="47625"/>
                  </a:cubicBezTo>
                  <a:cubicBezTo>
                    <a:pt x="419450" y="43547"/>
                    <a:pt x="409575" y="41275"/>
                    <a:pt x="400050" y="38100"/>
                  </a:cubicBezTo>
                  <a:lnTo>
                    <a:pt x="371475" y="28575"/>
                  </a:lnTo>
                  <a:cubicBezTo>
                    <a:pt x="353340" y="22531"/>
                    <a:pt x="333375" y="25400"/>
                    <a:pt x="314325" y="23812"/>
                  </a:cubicBezTo>
                  <a:cubicBezTo>
                    <a:pt x="307975" y="22225"/>
                    <a:pt x="301715" y="20221"/>
                    <a:pt x="295275" y="19050"/>
                  </a:cubicBezTo>
                  <a:cubicBezTo>
                    <a:pt x="284231" y="17042"/>
                    <a:pt x="273010" y="16132"/>
                    <a:pt x="261938" y="14287"/>
                  </a:cubicBezTo>
                  <a:cubicBezTo>
                    <a:pt x="253953" y="12956"/>
                    <a:pt x="246063" y="11112"/>
                    <a:pt x="238125" y="9525"/>
                  </a:cubicBezTo>
                  <a:cubicBezTo>
                    <a:pt x="193675" y="11112"/>
                    <a:pt x="149167" y="11513"/>
                    <a:pt x="104775" y="14287"/>
                  </a:cubicBezTo>
                  <a:cubicBezTo>
                    <a:pt x="98242" y="14695"/>
                    <a:pt x="91171" y="15419"/>
                    <a:pt x="85725" y="19050"/>
                  </a:cubicBezTo>
                  <a:cubicBezTo>
                    <a:pt x="80963" y="22225"/>
                    <a:pt x="79375" y="28575"/>
                    <a:pt x="76200" y="33337"/>
                  </a:cubicBezTo>
                  <a:lnTo>
                    <a:pt x="66675" y="61912"/>
                  </a:lnTo>
                  <a:cubicBezTo>
                    <a:pt x="65088" y="66675"/>
                    <a:pt x="66090" y="73415"/>
                    <a:pt x="61913" y="76200"/>
                  </a:cubicBezTo>
                  <a:lnTo>
                    <a:pt x="47625" y="85725"/>
                  </a:lnTo>
                  <a:cubicBezTo>
                    <a:pt x="44450" y="90487"/>
                    <a:pt x="40660" y="94893"/>
                    <a:pt x="38100" y="100012"/>
                  </a:cubicBezTo>
                  <a:cubicBezTo>
                    <a:pt x="35855" y="104502"/>
                    <a:pt x="36888" y="110750"/>
                    <a:pt x="33338" y="114300"/>
                  </a:cubicBezTo>
                  <a:cubicBezTo>
                    <a:pt x="29788" y="117850"/>
                    <a:pt x="23813" y="117475"/>
                    <a:pt x="19050" y="119062"/>
                  </a:cubicBezTo>
                  <a:cubicBezTo>
                    <a:pt x="14288" y="122237"/>
                    <a:pt x="8339" y="124118"/>
                    <a:pt x="4763" y="128587"/>
                  </a:cubicBezTo>
                  <a:cubicBezTo>
                    <a:pt x="1627" y="132507"/>
                    <a:pt x="0" y="142875"/>
                    <a:pt x="0" y="142875"/>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0" name="Connecteur droit avec flèche 19"/>
            <p:cNvCxnSpPr/>
            <p:nvPr/>
          </p:nvCxnSpPr>
          <p:spPr>
            <a:xfrm flipH="1">
              <a:off x="7230929" y="2782077"/>
              <a:ext cx="1025133" cy="2396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6006793" y="2830159"/>
              <a:ext cx="1073371" cy="201149"/>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Forme libre 28"/>
            <p:cNvSpPr/>
            <p:nvPr/>
          </p:nvSpPr>
          <p:spPr>
            <a:xfrm>
              <a:off x="5862033" y="2935201"/>
              <a:ext cx="809625" cy="319111"/>
            </a:xfrm>
            <a:custGeom>
              <a:avLst/>
              <a:gdLst>
                <a:gd name="connsiteX0" fmla="*/ 0 w 809625"/>
                <a:gd name="connsiteY0" fmla="*/ 47648 h 319111"/>
                <a:gd name="connsiteX1" fmla="*/ 23813 w 809625"/>
                <a:gd name="connsiteY1" fmla="*/ 23836 h 319111"/>
                <a:gd name="connsiteX2" fmla="*/ 52388 w 809625"/>
                <a:gd name="connsiteY2" fmla="*/ 14311 h 319111"/>
                <a:gd name="connsiteX3" fmla="*/ 66675 w 809625"/>
                <a:gd name="connsiteY3" fmla="*/ 4786 h 319111"/>
                <a:gd name="connsiteX4" fmla="*/ 123825 w 809625"/>
                <a:gd name="connsiteY4" fmla="*/ 4786 h 319111"/>
                <a:gd name="connsiteX5" fmla="*/ 152400 w 809625"/>
                <a:gd name="connsiteY5" fmla="*/ 14311 h 319111"/>
                <a:gd name="connsiteX6" fmla="*/ 166688 w 809625"/>
                <a:gd name="connsiteY6" fmla="*/ 19073 h 319111"/>
                <a:gd name="connsiteX7" fmla="*/ 195263 w 809625"/>
                <a:gd name="connsiteY7" fmla="*/ 38123 h 319111"/>
                <a:gd name="connsiteX8" fmla="*/ 209550 w 809625"/>
                <a:gd name="connsiteY8" fmla="*/ 47648 h 319111"/>
                <a:gd name="connsiteX9" fmla="*/ 233363 w 809625"/>
                <a:gd name="connsiteY9" fmla="*/ 52411 h 319111"/>
                <a:gd name="connsiteX10" fmla="*/ 261938 w 809625"/>
                <a:gd name="connsiteY10" fmla="*/ 61936 h 319111"/>
                <a:gd name="connsiteX11" fmla="*/ 276225 w 809625"/>
                <a:gd name="connsiteY11" fmla="*/ 66698 h 319111"/>
                <a:gd name="connsiteX12" fmla="*/ 295275 w 809625"/>
                <a:gd name="connsiteY12" fmla="*/ 71461 h 319111"/>
                <a:gd name="connsiteX13" fmla="*/ 328613 w 809625"/>
                <a:gd name="connsiteY13" fmla="*/ 66698 h 319111"/>
                <a:gd name="connsiteX14" fmla="*/ 357188 w 809625"/>
                <a:gd name="connsiteY14" fmla="*/ 57173 h 319111"/>
                <a:gd name="connsiteX15" fmla="*/ 371475 w 809625"/>
                <a:gd name="connsiteY15" fmla="*/ 52411 h 319111"/>
                <a:gd name="connsiteX16" fmla="*/ 385763 w 809625"/>
                <a:gd name="connsiteY16" fmla="*/ 47648 h 319111"/>
                <a:gd name="connsiteX17" fmla="*/ 400050 w 809625"/>
                <a:gd name="connsiteY17" fmla="*/ 42886 h 319111"/>
                <a:gd name="connsiteX18" fmla="*/ 552450 w 809625"/>
                <a:gd name="connsiteY18" fmla="*/ 47648 h 319111"/>
                <a:gd name="connsiteX19" fmla="*/ 581025 w 809625"/>
                <a:gd name="connsiteY19" fmla="*/ 57173 h 319111"/>
                <a:gd name="connsiteX20" fmla="*/ 609600 w 809625"/>
                <a:gd name="connsiteY20" fmla="*/ 71461 h 319111"/>
                <a:gd name="connsiteX21" fmla="*/ 638175 w 809625"/>
                <a:gd name="connsiteY21" fmla="*/ 85748 h 319111"/>
                <a:gd name="connsiteX22" fmla="*/ 652463 w 809625"/>
                <a:gd name="connsiteY22" fmla="*/ 95273 h 319111"/>
                <a:gd name="connsiteX23" fmla="*/ 681038 w 809625"/>
                <a:gd name="connsiteY23" fmla="*/ 104798 h 319111"/>
                <a:gd name="connsiteX24" fmla="*/ 695325 w 809625"/>
                <a:gd name="connsiteY24" fmla="*/ 114323 h 319111"/>
                <a:gd name="connsiteX25" fmla="*/ 714375 w 809625"/>
                <a:gd name="connsiteY25" fmla="*/ 123848 h 319111"/>
                <a:gd name="connsiteX26" fmla="*/ 738188 w 809625"/>
                <a:gd name="connsiteY26" fmla="*/ 142898 h 319111"/>
                <a:gd name="connsiteX27" fmla="*/ 766763 w 809625"/>
                <a:gd name="connsiteY27" fmla="*/ 161948 h 319111"/>
                <a:gd name="connsiteX28" fmla="*/ 781050 w 809625"/>
                <a:gd name="connsiteY28" fmla="*/ 171473 h 319111"/>
                <a:gd name="connsiteX29" fmla="*/ 800100 w 809625"/>
                <a:gd name="connsiteY29" fmla="*/ 200048 h 319111"/>
                <a:gd name="connsiteX30" fmla="*/ 809625 w 809625"/>
                <a:gd name="connsiteY30" fmla="*/ 214336 h 319111"/>
                <a:gd name="connsiteX31" fmla="*/ 804863 w 809625"/>
                <a:gd name="connsiteY31" fmla="*/ 228623 h 319111"/>
                <a:gd name="connsiteX32" fmla="*/ 790575 w 809625"/>
                <a:gd name="connsiteY32" fmla="*/ 290536 h 319111"/>
                <a:gd name="connsiteX33" fmla="*/ 781050 w 809625"/>
                <a:gd name="connsiteY33" fmla="*/ 319111 h 31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9625" h="319111">
                  <a:moveTo>
                    <a:pt x="0" y="47648"/>
                  </a:moveTo>
                  <a:cubicBezTo>
                    <a:pt x="7938" y="39711"/>
                    <a:pt x="14343" y="29862"/>
                    <a:pt x="23813" y="23836"/>
                  </a:cubicBezTo>
                  <a:cubicBezTo>
                    <a:pt x="32284" y="18446"/>
                    <a:pt x="52388" y="14311"/>
                    <a:pt x="52388" y="14311"/>
                  </a:cubicBezTo>
                  <a:cubicBezTo>
                    <a:pt x="57150" y="11136"/>
                    <a:pt x="61245" y="6596"/>
                    <a:pt x="66675" y="4786"/>
                  </a:cubicBezTo>
                  <a:cubicBezTo>
                    <a:pt x="88448" y="-2472"/>
                    <a:pt x="102052" y="-657"/>
                    <a:pt x="123825" y="4786"/>
                  </a:cubicBezTo>
                  <a:cubicBezTo>
                    <a:pt x="133565" y="7221"/>
                    <a:pt x="142875" y="11136"/>
                    <a:pt x="152400" y="14311"/>
                  </a:cubicBezTo>
                  <a:lnTo>
                    <a:pt x="166688" y="19073"/>
                  </a:lnTo>
                  <a:lnTo>
                    <a:pt x="195263" y="38123"/>
                  </a:lnTo>
                  <a:cubicBezTo>
                    <a:pt x="200025" y="41298"/>
                    <a:pt x="203937" y="46525"/>
                    <a:pt x="209550" y="47648"/>
                  </a:cubicBezTo>
                  <a:cubicBezTo>
                    <a:pt x="217488" y="49236"/>
                    <a:pt x="225553" y="50281"/>
                    <a:pt x="233363" y="52411"/>
                  </a:cubicBezTo>
                  <a:cubicBezTo>
                    <a:pt x="243049" y="55053"/>
                    <a:pt x="252413" y="58761"/>
                    <a:pt x="261938" y="61936"/>
                  </a:cubicBezTo>
                  <a:cubicBezTo>
                    <a:pt x="266700" y="63523"/>
                    <a:pt x="271355" y="65480"/>
                    <a:pt x="276225" y="66698"/>
                  </a:cubicBezTo>
                  <a:lnTo>
                    <a:pt x="295275" y="71461"/>
                  </a:lnTo>
                  <a:cubicBezTo>
                    <a:pt x="306388" y="69873"/>
                    <a:pt x="317675" y="69222"/>
                    <a:pt x="328613" y="66698"/>
                  </a:cubicBezTo>
                  <a:cubicBezTo>
                    <a:pt x="338396" y="64440"/>
                    <a:pt x="347663" y="60348"/>
                    <a:pt x="357188" y="57173"/>
                  </a:cubicBezTo>
                  <a:lnTo>
                    <a:pt x="371475" y="52411"/>
                  </a:lnTo>
                  <a:lnTo>
                    <a:pt x="385763" y="47648"/>
                  </a:lnTo>
                  <a:lnTo>
                    <a:pt x="400050" y="42886"/>
                  </a:lnTo>
                  <a:cubicBezTo>
                    <a:pt x="450850" y="44473"/>
                    <a:pt x="501783" y="43648"/>
                    <a:pt x="552450" y="47648"/>
                  </a:cubicBezTo>
                  <a:cubicBezTo>
                    <a:pt x="562459" y="48438"/>
                    <a:pt x="581025" y="57173"/>
                    <a:pt x="581025" y="57173"/>
                  </a:cubicBezTo>
                  <a:cubicBezTo>
                    <a:pt x="621974" y="84471"/>
                    <a:pt x="570164" y="51742"/>
                    <a:pt x="609600" y="71461"/>
                  </a:cubicBezTo>
                  <a:cubicBezTo>
                    <a:pt x="646521" y="89922"/>
                    <a:pt x="602272" y="73781"/>
                    <a:pt x="638175" y="85748"/>
                  </a:cubicBezTo>
                  <a:cubicBezTo>
                    <a:pt x="642938" y="88923"/>
                    <a:pt x="647232" y="92948"/>
                    <a:pt x="652463" y="95273"/>
                  </a:cubicBezTo>
                  <a:cubicBezTo>
                    <a:pt x="661638" y="99351"/>
                    <a:pt x="681038" y="104798"/>
                    <a:pt x="681038" y="104798"/>
                  </a:cubicBezTo>
                  <a:cubicBezTo>
                    <a:pt x="685800" y="107973"/>
                    <a:pt x="690355" y="111483"/>
                    <a:pt x="695325" y="114323"/>
                  </a:cubicBezTo>
                  <a:cubicBezTo>
                    <a:pt x="701489" y="117845"/>
                    <a:pt x="708921" y="119303"/>
                    <a:pt x="714375" y="123848"/>
                  </a:cubicBezTo>
                  <a:cubicBezTo>
                    <a:pt x="743096" y="147783"/>
                    <a:pt x="704076" y="131529"/>
                    <a:pt x="738188" y="142898"/>
                  </a:cubicBezTo>
                  <a:lnTo>
                    <a:pt x="766763" y="161948"/>
                  </a:lnTo>
                  <a:lnTo>
                    <a:pt x="781050" y="171473"/>
                  </a:lnTo>
                  <a:lnTo>
                    <a:pt x="800100" y="200048"/>
                  </a:lnTo>
                  <a:lnTo>
                    <a:pt x="809625" y="214336"/>
                  </a:lnTo>
                  <a:cubicBezTo>
                    <a:pt x="808038" y="219098"/>
                    <a:pt x="806081" y="223753"/>
                    <a:pt x="804863" y="228623"/>
                  </a:cubicBezTo>
                  <a:cubicBezTo>
                    <a:pt x="797309" y="258839"/>
                    <a:pt x="802425" y="254987"/>
                    <a:pt x="790575" y="290536"/>
                  </a:cubicBezTo>
                  <a:lnTo>
                    <a:pt x="781050" y="319111"/>
                  </a:ln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p:nvSpPr>
          <p:spPr>
            <a:xfrm>
              <a:off x="6528783" y="2716149"/>
              <a:ext cx="442913" cy="138113"/>
            </a:xfrm>
            <a:custGeom>
              <a:avLst/>
              <a:gdLst>
                <a:gd name="connsiteX0" fmla="*/ 0 w 442913"/>
                <a:gd name="connsiteY0" fmla="*/ 0 h 138113"/>
                <a:gd name="connsiteX1" fmla="*/ 38100 w 442913"/>
                <a:gd name="connsiteY1" fmla="*/ 28575 h 138113"/>
                <a:gd name="connsiteX2" fmla="*/ 66675 w 442913"/>
                <a:gd name="connsiteY2" fmla="*/ 47625 h 138113"/>
                <a:gd name="connsiteX3" fmla="*/ 80963 w 442913"/>
                <a:gd name="connsiteY3" fmla="*/ 57150 h 138113"/>
                <a:gd name="connsiteX4" fmla="*/ 90488 w 442913"/>
                <a:gd name="connsiteY4" fmla="*/ 71438 h 138113"/>
                <a:gd name="connsiteX5" fmla="*/ 119063 w 442913"/>
                <a:gd name="connsiteY5" fmla="*/ 85725 h 138113"/>
                <a:gd name="connsiteX6" fmla="*/ 128588 w 442913"/>
                <a:gd name="connsiteY6" fmla="*/ 100013 h 138113"/>
                <a:gd name="connsiteX7" fmla="*/ 157163 w 442913"/>
                <a:gd name="connsiteY7" fmla="*/ 109538 h 138113"/>
                <a:gd name="connsiteX8" fmla="*/ 166688 w 442913"/>
                <a:gd name="connsiteY8" fmla="*/ 123825 h 138113"/>
                <a:gd name="connsiteX9" fmla="*/ 180975 w 442913"/>
                <a:gd name="connsiteY9" fmla="*/ 128588 h 138113"/>
                <a:gd name="connsiteX10" fmla="*/ 195263 w 442913"/>
                <a:gd name="connsiteY10" fmla="*/ 138113 h 138113"/>
                <a:gd name="connsiteX11" fmla="*/ 280988 w 442913"/>
                <a:gd name="connsiteY11" fmla="*/ 133350 h 138113"/>
                <a:gd name="connsiteX12" fmla="*/ 300038 w 442913"/>
                <a:gd name="connsiteY12" fmla="*/ 123825 h 138113"/>
                <a:gd name="connsiteX13" fmla="*/ 314325 w 442913"/>
                <a:gd name="connsiteY13" fmla="*/ 119063 h 138113"/>
                <a:gd name="connsiteX14" fmla="*/ 342900 w 442913"/>
                <a:gd name="connsiteY14" fmla="*/ 95250 h 138113"/>
                <a:gd name="connsiteX15" fmla="*/ 357188 w 442913"/>
                <a:gd name="connsiteY15" fmla="*/ 90488 h 138113"/>
                <a:gd name="connsiteX16" fmla="*/ 376238 w 442913"/>
                <a:gd name="connsiteY16" fmla="*/ 80963 h 138113"/>
                <a:gd name="connsiteX17" fmla="*/ 390525 w 442913"/>
                <a:gd name="connsiteY17" fmla="*/ 71438 h 138113"/>
                <a:gd name="connsiteX18" fmla="*/ 404813 w 442913"/>
                <a:gd name="connsiteY18" fmla="*/ 66675 h 138113"/>
                <a:gd name="connsiteX19" fmla="*/ 419100 w 442913"/>
                <a:gd name="connsiteY19" fmla="*/ 57150 h 138113"/>
                <a:gd name="connsiteX20" fmla="*/ 442913 w 442913"/>
                <a:gd name="connsiteY20" fmla="*/ 42863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2913" h="138113">
                  <a:moveTo>
                    <a:pt x="0" y="0"/>
                  </a:moveTo>
                  <a:cubicBezTo>
                    <a:pt x="65382" y="39230"/>
                    <a:pt x="-8775" y="-7883"/>
                    <a:pt x="38100" y="28575"/>
                  </a:cubicBezTo>
                  <a:cubicBezTo>
                    <a:pt x="47136" y="35603"/>
                    <a:pt x="57150" y="41275"/>
                    <a:pt x="66675" y="47625"/>
                  </a:cubicBezTo>
                  <a:lnTo>
                    <a:pt x="80963" y="57150"/>
                  </a:lnTo>
                  <a:cubicBezTo>
                    <a:pt x="84138" y="61913"/>
                    <a:pt x="86441" y="67390"/>
                    <a:pt x="90488" y="71438"/>
                  </a:cubicBezTo>
                  <a:cubicBezTo>
                    <a:pt x="99721" y="80671"/>
                    <a:pt x="107442" y="81852"/>
                    <a:pt x="119063" y="85725"/>
                  </a:cubicBezTo>
                  <a:cubicBezTo>
                    <a:pt x="122238" y="90488"/>
                    <a:pt x="123734" y="96979"/>
                    <a:pt x="128588" y="100013"/>
                  </a:cubicBezTo>
                  <a:cubicBezTo>
                    <a:pt x="137102" y="105334"/>
                    <a:pt x="157163" y="109538"/>
                    <a:pt x="157163" y="109538"/>
                  </a:cubicBezTo>
                  <a:cubicBezTo>
                    <a:pt x="160338" y="114300"/>
                    <a:pt x="162219" y="120249"/>
                    <a:pt x="166688" y="123825"/>
                  </a:cubicBezTo>
                  <a:cubicBezTo>
                    <a:pt x="170608" y="126961"/>
                    <a:pt x="176485" y="126343"/>
                    <a:pt x="180975" y="128588"/>
                  </a:cubicBezTo>
                  <a:cubicBezTo>
                    <a:pt x="186095" y="131148"/>
                    <a:pt x="190500" y="134938"/>
                    <a:pt x="195263" y="138113"/>
                  </a:cubicBezTo>
                  <a:cubicBezTo>
                    <a:pt x="223838" y="136525"/>
                    <a:pt x="252631" y="137217"/>
                    <a:pt x="280988" y="133350"/>
                  </a:cubicBezTo>
                  <a:cubicBezTo>
                    <a:pt x="288022" y="132391"/>
                    <a:pt x="293512" y="126622"/>
                    <a:pt x="300038" y="123825"/>
                  </a:cubicBezTo>
                  <a:cubicBezTo>
                    <a:pt x="304652" y="121848"/>
                    <a:pt x="309563" y="120650"/>
                    <a:pt x="314325" y="119063"/>
                  </a:cubicBezTo>
                  <a:cubicBezTo>
                    <a:pt x="324856" y="108532"/>
                    <a:pt x="329641" y="101879"/>
                    <a:pt x="342900" y="95250"/>
                  </a:cubicBezTo>
                  <a:cubicBezTo>
                    <a:pt x="347390" y="93005"/>
                    <a:pt x="352574" y="92465"/>
                    <a:pt x="357188" y="90488"/>
                  </a:cubicBezTo>
                  <a:cubicBezTo>
                    <a:pt x="363714" y="87691"/>
                    <a:pt x="370074" y="84485"/>
                    <a:pt x="376238" y="80963"/>
                  </a:cubicBezTo>
                  <a:cubicBezTo>
                    <a:pt x="381208" y="78123"/>
                    <a:pt x="385406" y="73998"/>
                    <a:pt x="390525" y="71438"/>
                  </a:cubicBezTo>
                  <a:cubicBezTo>
                    <a:pt x="395015" y="69193"/>
                    <a:pt x="400323" y="68920"/>
                    <a:pt x="404813" y="66675"/>
                  </a:cubicBezTo>
                  <a:cubicBezTo>
                    <a:pt x="409932" y="64115"/>
                    <a:pt x="413981" y="59710"/>
                    <a:pt x="419100" y="57150"/>
                  </a:cubicBezTo>
                  <a:cubicBezTo>
                    <a:pt x="443831" y="44785"/>
                    <a:pt x="424308" y="61468"/>
                    <a:pt x="442913" y="42863"/>
                  </a:cubicBezTo>
                </a:path>
              </a:pathLst>
            </a:cu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2" name="Imag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554134" cy="1794605"/>
            </a:xfrm>
            <a:prstGeom prst="rect">
              <a:avLst/>
            </a:prstGeom>
          </p:spPr>
        </p:pic>
        <p:sp>
          <p:nvSpPr>
            <p:cNvPr id="34" name="ZoneTexte 33"/>
            <p:cNvSpPr txBox="1"/>
            <p:nvPr/>
          </p:nvSpPr>
          <p:spPr>
            <a:xfrm>
              <a:off x="5771724" y="94273"/>
              <a:ext cx="2616880" cy="430887"/>
            </a:xfrm>
            <a:prstGeom prst="rect">
              <a:avLst/>
            </a:prstGeom>
            <a:noFill/>
          </p:spPr>
          <p:txBody>
            <a:bodyPr wrap="square" rtlCol="0">
              <a:spAutoFit/>
            </a:bodyPr>
            <a:lstStyle/>
            <a:p>
              <a:pPr algn="ctr"/>
              <a:r>
                <a:rPr lang="fr-FR" sz="1100" b="1" dirty="0" smtClean="0"/>
                <a:t>Vue du 2</a:t>
              </a:r>
              <a:r>
                <a:rPr lang="fr-FR" sz="1100" b="1" baseline="30000" dirty="0" smtClean="0"/>
                <a:t>e</a:t>
              </a:r>
              <a:r>
                <a:rPr lang="fr-FR" sz="1100" b="1" dirty="0" smtClean="0"/>
                <a:t> goulet depuis le pont moderne qui enjambe le 1</a:t>
              </a:r>
              <a:r>
                <a:rPr lang="fr-FR" sz="1100" b="1" baseline="30000" dirty="0" smtClean="0"/>
                <a:t>er</a:t>
              </a:r>
              <a:r>
                <a:rPr lang="fr-FR" sz="1100" b="1" dirty="0" smtClean="0"/>
                <a:t> goulet</a:t>
              </a:r>
              <a:endParaRPr lang="fr-FR" sz="1100" b="1" dirty="0"/>
            </a:p>
          </p:txBody>
        </p:sp>
        <p:sp>
          <p:nvSpPr>
            <p:cNvPr id="35" name="ZoneTexte 34"/>
            <p:cNvSpPr txBox="1"/>
            <p:nvPr/>
          </p:nvSpPr>
          <p:spPr>
            <a:xfrm>
              <a:off x="4509621" y="2303294"/>
              <a:ext cx="710451" cy="261610"/>
            </a:xfrm>
            <a:prstGeom prst="rect">
              <a:avLst/>
            </a:prstGeom>
            <a:noFill/>
          </p:spPr>
          <p:txBody>
            <a:bodyPr wrap="none" rtlCol="0">
              <a:spAutoFit/>
            </a:bodyPr>
            <a:lstStyle/>
            <a:p>
              <a:r>
                <a:rPr lang="fr-FR" sz="1100" b="1" dirty="0" smtClean="0">
                  <a:solidFill>
                    <a:srgbClr val="FFFF00"/>
                  </a:solidFill>
                </a:rPr>
                <a:t>2</a:t>
              </a:r>
              <a:r>
                <a:rPr lang="fr-FR" sz="1100" b="1" baseline="30000" dirty="0" smtClean="0">
                  <a:solidFill>
                    <a:srgbClr val="FFFF00"/>
                  </a:solidFill>
                </a:rPr>
                <a:t>e</a:t>
              </a:r>
              <a:r>
                <a:rPr lang="fr-FR" sz="1100" b="1" dirty="0" smtClean="0">
                  <a:solidFill>
                    <a:srgbClr val="FFFF00"/>
                  </a:solidFill>
                </a:rPr>
                <a:t> goulet</a:t>
              </a:r>
              <a:endParaRPr lang="fr-FR" sz="1100" b="1" dirty="0">
                <a:solidFill>
                  <a:srgbClr val="FFFF00"/>
                </a:solidFill>
              </a:endParaRPr>
            </a:p>
          </p:txBody>
        </p:sp>
        <p:sp>
          <p:nvSpPr>
            <p:cNvPr id="36" name="ZoneTexte 35"/>
            <p:cNvSpPr txBox="1"/>
            <p:nvPr/>
          </p:nvSpPr>
          <p:spPr>
            <a:xfrm>
              <a:off x="6444208" y="2519318"/>
              <a:ext cx="744114" cy="261610"/>
            </a:xfrm>
            <a:prstGeom prst="rect">
              <a:avLst/>
            </a:prstGeom>
            <a:noFill/>
          </p:spPr>
          <p:txBody>
            <a:bodyPr wrap="none" rtlCol="0">
              <a:spAutoFit/>
            </a:bodyPr>
            <a:lstStyle/>
            <a:p>
              <a:r>
                <a:rPr lang="fr-FR" sz="1100" b="1" dirty="0" smtClean="0">
                  <a:solidFill>
                    <a:srgbClr val="FFFF00"/>
                  </a:solidFill>
                </a:rPr>
                <a:t>1</a:t>
              </a:r>
              <a:r>
                <a:rPr lang="fr-FR" sz="1100" b="1" baseline="30000" dirty="0" smtClean="0">
                  <a:solidFill>
                    <a:srgbClr val="FFFF00"/>
                  </a:solidFill>
                </a:rPr>
                <a:t>er</a:t>
              </a:r>
              <a:r>
                <a:rPr lang="fr-FR" sz="1100" b="1" dirty="0" smtClean="0">
                  <a:solidFill>
                    <a:srgbClr val="FFFF00"/>
                  </a:solidFill>
                </a:rPr>
                <a:t> goulet</a:t>
              </a:r>
              <a:endParaRPr lang="fr-FR" sz="1100" b="1" dirty="0">
                <a:solidFill>
                  <a:srgbClr val="FFFF00"/>
                </a:solidFill>
              </a:endParaRPr>
            </a:p>
          </p:txBody>
        </p:sp>
        <p:grpSp>
          <p:nvGrpSpPr>
            <p:cNvPr id="39" name="Groupe 38"/>
            <p:cNvGrpSpPr/>
            <p:nvPr/>
          </p:nvGrpSpPr>
          <p:grpSpPr>
            <a:xfrm rot="18902883">
              <a:off x="5217262" y="1911159"/>
              <a:ext cx="648072" cy="630034"/>
              <a:chOff x="-646901" y="135832"/>
              <a:chExt cx="648072" cy="630034"/>
            </a:xfrm>
          </p:grpSpPr>
          <p:sp>
            <p:nvSpPr>
              <p:cNvPr id="40" name="Flèche vers le bas 39"/>
              <p:cNvSpPr/>
              <p:nvPr/>
            </p:nvSpPr>
            <p:spPr>
              <a:xfrm rot="8134650" flipV="1">
                <a:off x="-646901" y="142159"/>
                <a:ext cx="648072" cy="62370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ZoneTexte 40"/>
              <p:cNvSpPr txBox="1"/>
              <p:nvPr/>
            </p:nvSpPr>
            <p:spPr>
              <a:xfrm rot="2714560">
                <a:off x="-614772" y="304628"/>
                <a:ext cx="583814" cy="246221"/>
              </a:xfrm>
              <a:prstGeom prst="rect">
                <a:avLst/>
              </a:prstGeom>
              <a:noFill/>
            </p:spPr>
            <p:txBody>
              <a:bodyPr wrap="none" rtlCol="0">
                <a:spAutoFit/>
              </a:bodyPr>
              <a:lstStyle/>
              <a:p>
                <a:r>
                  <a:rPr lang="fr-FR" sz="1000" b="1" dirty="0" smtClean="0">
                    <a:solidFill>
                      <a:srgbClr val="1F497D">
                        <a:lumMod val="75000"/>
                      </a:srgbClr>
                    </a:solidFill>
                  </a:rPr>
                  <a:t>Vent </a:t>
                </a:r>
                <a:r>
                  <a:rPr lang="fr-FR" sz="1000" b="1" dirty="0" smtClean="0">
                    <a:solidFill>
                      <a:srgbClr val="1F497D">
                        <a:lumMod val="75000"/>
                      </a:srgbClr>
                    </a:solidFill>
                  </a:rPr>
                  <a:t>W</a:t>
                </a:r>
                <a:endParaRPr lang="fr-FR" sz="1000" b="1" dirty="0">
                  <a:solidFill>
                    <a:srgbClr val="1F497D">
                      <a:lumMod val="75000"/>
                    </a:srgbClr>
                  </a:solidFill>
                </a:endParaRPr>
              </a:p>
            </p:txBody>
          </p:sp>
        </p:grpSp>
      </p:grpSp>
    </p:spTree>
    <p:extLst>
      <p:ext uri="{BB962C8B-B14F-4D97-AF65-F5344CB8AC3E}">
        <p14:creationId xmlns:p14="http://schemas.microsoft.com/office/powerpoint/2010/main" val="941438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317</Words>
  <Application>Microsoft Office PowerPoint</Application>
  <PresentationFormat>Affichage à l'écran (4:3)</PresentationFormat>
  <Paragraphs>69</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Company>Sogreah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admininf</dc:creator>
  <cp:lastModifiedBy>AdG</cp:lastModifiedBy>
  <cp:revision>33</cp:revision>
  <cp:lastPrinted>2011-07-17T16:38:57Z</cp:lastPrinted>
  <dcterms:created xsi:type="dcterms:W3CDTF">2011-07-14T17:28:51Z</dcterms:created>
  <dcterms:modified xsi:type="dcterms:W3CDTF">2011-09-15T21:58:28Z</dcterms:modified>
</cp:coreProperties>
</file>