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sldIdLst>
    <p:sldId id="256" r:id="rId2"/>
    <p:sldId id="257" r:id="rId3"/>
    <p:sldId id="258" r:id="rId4"/>
  </p:sldIdLst>
  <p:sldSz cx="9906000" cy="6858000" type="A4"/>
  <p:notesSz cx="6858000" cy="9144000"/>
  <p:defaultTextStyle>
    <a:defPPr>
      <a:defRPr lang="fr-FR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338" y="-78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742950" y="2130425"/>
            <a:ext cx="84201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504AC5-281D-4654-A964-D65BDBD639E1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481991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47579D-B338-4B74-91FD-85EFE3961A00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332232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7058025" y="609600"/>
            <a:ext cx="2105025" cy="5486400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742950" y="609600"/>
            <a:ext cx="6162675" cy="5486400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EEEEFC-7771-4926-BA17-DC6E30D9DE2D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234300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302D6B-B7AE-4B39-9A52-BCF78502A0AB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08418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ECC0EF-231B-4EBC-8804-29FC47E9C8F6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649498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742950" y="1981200"/>
            <a:ext cx="413385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029200" y="1981200"/>
            <a:ext cx="413385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666010-2339-4DB3-B080-BA0B6485B2A9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831916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D8C1A1-9216-4797-B3FE-4A8E2348A49F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220121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8837F1-A97A-4E9A-AC8F-EE7DDA03D941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523470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AC49F5-D938-46AA-A521-AAC436C868CF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215089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D1D7F6-6EDC-449A-A5EB-A04868F2008D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370549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B23D3E-294B-4A96-92AD-F8F88B9DFDAD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754511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42950" y="609600"/>
            <a:ext cx="84201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 du masque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42950" y="1981200"/>
            <a:ext cx="84201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42950" y="6248400"/>
            <a:ext cx="2063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84550" y="6248400"/>
            <a:ext cx="31369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99300" y="6248400"/>
            <a:ext cx="2063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BE42DAEC-C1FB-476D-A622-F77959891C5A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481013" y="269875"/>
            <a:ext cx="3797300" cy="914400"/>
          </a:xfrm>
        </p:spPr>
        <p:txBody>
          <a:bodyPr/>
          <a:lstStyle/>
          <a:p>
            <a:r>
              <a:rPr lang="fr-FR" sz="3200" b="1" smtClean="0"/>
              <a:t>LEPTIS MAGNA </a:t>
            </a:r>
            <a:br>
              <a:rPr lang="fr-FR" sz="3200" b="1" smtClean="0"/>
            </a:br>
            <a:r>
              <a:rPr lang="fr-FR" sz="3200" b="1" smtClean="0"/>
              <a:t>Côte Nord</a:t>
            </a:r>
          </a:p>
        </p:txBody>
      </p:sp>
      <p:sp>
        <p:nvSpPr>
          <p:cNvPr id="2051" name="Text Box 85"/>
          <p:cNvSpPr txBox="1">
            <a:spLocks noChangeArrowheads="1"/>
          </p:cNvSpPr>
          <p:nvPr/>
        </p:nvSpPr>
        <p:spPr bwMode="auto">
          <a:xfrm>
            <a:off x="1311275" y="700088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endParaRPr lang="fr-FR" b="1"/>
          </a:p>
        </p:txBody>
      </p:sp>
      <p:sp>
        <p:nvSpPr>
          <p:cNvPr id="2052" name="Line 87"/>
          <p:cNvSpPr>
            <a:spLocks noChangeShapeType="1"/>
          </p:cNvSpPr>
          <p:nvPr/>
        </p:nvSpPr>
        <p:spPr bwMode="auto">
          <a:xfrm>
            <a:off x="1509713" y="2022475"/>
            <a:ext cx="1219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2053" name="Rectangle 91"/>
          <p:cNvSpPr>
            <a:spLocks noChangeArrowheads="1"/>
          </p:cNvSpPr>
          <p:nvPr/>
        </p:nvSpPr>
        <p:spPr bwMode="auto">
          <a:xfrm>
            <a:off x="1433513" y="1870075"/>
            <a:ext cx="1600200" cy="76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grpSp>
        <p:nvGrpSpPr>
          <p:cNvPr id="2054" name="Groupe 1"/>
          <p:cNvGrpSpPr>
            <a:grpSpLocks/>
          </p:cNvGrpSpPr>
          <p:nvPr/>
        </p:nvGrpSpPr>
        <p:grpSpPr bwMode="auto">
          <a:xfrm>
            <a:off x="87313" y="304800"/>
            <a:ext cx="9818687" cy="6464300"/>
            <a:chOff x="-35756" y="332656"/>
            <a:chExt cx="9928225" cy="6464303"/>
          </a:xfrm>
        </p:grpSpPr>
        <p:pic>
          <p:nvPicPr>
            <p:cNvPr id="2056" name="Picture 4" descr="C:\Donnees\Perso\Leptis\PlanCoul24bits scan.jpg"/>
            <p:cNvPicPr>
              <a:picLocks noChangeAspect="1" noChangeArrowheads="1"/>
            </p:cNvPicPr>
            <p:nvPr/>
          </p:nvPicPr>
          <p:blipFill>
            <a:blip r:embed="rId2" cstate="print">
              <a:lum bright="6000" contrast="12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35756" y="332656"/>
              <a:ext cx="9890125" cy="646430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2057" name="Line 5"/>
            <p:cNvSpPr>
              <a:spLocks noChangeShapeType="1"/>
            </p:cNvSpPr>
            <p:nvPr/>
          </p:nvSpPr>
          <p:spPr bwMode="auto">
            <a:xfrm flipH="1">
              <a:off x="3744082" y="3848069"/>
              <a:ext cx="50800" cy="234950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2058" name="Line 6"/>
            <p:cNvSpPr>
              <a:spLocks noChangeShapeType="1"/>
            </p:cNvSpPr>
            <p:nvPr/>
          </p:nvSpPr>
          <p:spPr bwMode="auto">
            <a:xfrm flipH="1">
              <a:off x="4809294" y="4411631"/>
              <a:ext cx="152400" cy="188913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2059" name="Line 7"/>
            <p:cNvSpPr>
              <a:spLocks noChangeShapeType="1"/>
            </p:cNvSpPr>
            <p:nvPr/>
          </p:nvSpPr>
          <p:spPr bwMode="auto">
            <a:xfrm>
              <a:off x="5672894" y="4881532"/>
              <a:ext cx="50800" cy="234950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2060" name="Line 8"/>
            <p:cNvSpPr>
              <a:spLocks noChangeShapeType="1"/>
            </p:cNvSpPr>
            <p:nvPr/>
          </p:nvSpPr>
          <p:spPr bwMode="auto">
            <a:xfrm>
              <a:off x="6788907" y="4411631"/>
              <a:ext cx="50800" cy="282575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2061" name="Line 9"/>
            <p:cNvSpPr>
              <a:spLocks noChangeShapeType="1"/>
            </p:cNvSpPr>
            <p:nvPr/>
          </p:nvSpPr>
          <p:spPr bwMode="auto">
            <a:xfrm>
              <a:off x="7957307" y="4224306"/>
              <a:ext cx="101600" cy="328613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2062" name="Line 10"/>
            <p:cNvSpPr>
              <a:spLocks noChangeShapeType="1"/>
            </p:cNvSpPr>
            <p:nvPr/>
          </p:nvSpPr>
          <p:spPr bwMode="auto">
            <a:xfrm>
              <a:off x="9276519" y="3989356"/>
              <a:ext cx="0" cy="280988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2063" name="Line 11"/>
            <p:cNvSpPr>
              <a:spLocks noChangeShapeType="1"/>
            </p:cNvSpPr>
            <p:nvPr/>
          </p:nvSpPr>
          <p:spPr bwMode="auto">
            <a:xfrm>
              <a:off x="8211307" y="1450943"/>
              <a:ext cx="152400" cy="376238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2064" name="Line 12"/>
            <p:cNvSpPr>
              <a:spLocks noChangeShapeType="1"/>
            </p:cNvSpPr>
            <p:nvPr/>
          </p:nvSpPr>
          <p:spPr bwMode="auto">
            <a:xfrm>
              <a:off x="7144507" y="1874805"/>
              <a:ext cx="101600" cy="376238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2065" name="Line 13"/>
            <p:cNvSpPr>
              <a:spLocks noChangeShapeType="1"/>
            </p:cNvSpPr>
            <p:nvPr/>
          </p:nvSpPr>
          <p:spPr bwMode="auto">
            <a:xfrm>
              <a:off x="6180894" y="2203418"/>
              <a:ext cx="0" cy="328613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2066" name="Line 14"/>
            <p:cNvSpPr>
              <a:spLocks noChangeShapeType="1"/>
            </p:cNvSpPr>
            <p:nvPr/>
          </p:nvSpPr>
          <p:spPr bwMode="auto">
            <a:xfrm>
              <a:off x="5063294" y="1920843"/>
              <a:ext cx="0" cy="330200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2067" name="Text Box 15"/>
            <p:cNvSpPr txBox="1">
              <a:spLocks noChangeArrowheads="1"/>
            </p:cNvSpPr>
            <p:nvPr/>
          </p:nvSpPr>
          <p:spPr bwMode="auto">
            <a:xfrm>
              <a:off x="5052182" y="1836705"/>
              <a:ext cx="504825" cy="2444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r>
                <a:rPr lang="fr-FR" sz="1000">
                  <a:solidFill>
                    <a:schemeClr val="accent2"/>
                  </a:solidFill>
                </a:rPr>
                <a:t>700 m</a:t>
              </a:r>
            </a:p>
          </p:txBody>
        </p:sp>
        <p:sp>
          <p:nvSpPr>
            <p:cNvPr id="2068" name="Rectangle 16"/>
            <p:cNvSpPr>
              <a:spLocks noChangeArrowheads="1"/>
            </p:cNvSpPr>
            <p:nvPr/>
          </p:nvSpPr>
          <p:spPr bwMode="auto">
            <a:xfrm>
              <a:off x="6180894" y="2157380"/>
              <a:ext cx="504825" cy="2444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fr-FR" sz="1000">
                  <a:solidFill>
                    <a:schemeClr val="accent2"/>
                  </a:solidFill>
                </a:rPr>
                <a:t>800 m</a:t>
              </a:r>
            </a:p>
          </p:txBody>
        </p:sp>
        <p:sp>
          <p:nvSpPr>
            <p:cNvPr id="2069" name="Rectangle 17"/>
            <p:cNvSpPr>
              <a:spLocks noChangeArrowheads="1"/>
            </p:cNvSpPr>
            <p:nvPr/>
          </p:nvSpPr>
          <p:spPr bwMode="auto">
            <a:xfrm>
              <a:off x="7146094" y="1782730"/>
              <a:ext cx="504825" cy="2444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fr-FR" sz="1000">
                  <a:solidFill>
                    <a:schemeClr val="accent2"/>
                  </a:solidFill>
                </a:rPr>
                <a:t>900 m</a:t>
              </a:r>
            </a:p>
          </p:txBody>
        </p:sp>
        <p:sp>
          <p:nvSpPr>
            <p:cNvPr id="2070" name="Rectangle 18"/>
            <p:cNvSpPr>
              <a:spLocks noChangeArrowheads="1"/>
            </p:cNvSpPr>
            <p:nvPr/>
          </p:nvSpPr>
          <p:spPr bwMode="auto">
            <a:xfrm>
              <a:off x="8211307" y="1408080"/>
              <a:ext cx="568325" cy="2444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fr-FR" sz="1000">
                  <a:solidFill>
                    <a:schemeClr val="accent2"/>
                  </a:solidFill>
                </a:rPr>
                <a:t>1000 m</a:t>
              </a:r>
            </a:p>
          </p:txBody>
        </p:sp>
        <p:sp>
          <p:nvSpPr>
            <p:cNvPr id="2071" name="Text Box 19"/>
            <p:cNvSpPr txBox="1">
              <a:spLocks noChangeArrowheads="1"/>
            </p:cNvSpPr>
            <p:nvPr/>
          </p:nvSpPr>
          <p:spPr bwMode="auto">
            <a:xfrm>
              <a:off x="4909307" y="4275106"/>
              <a:ext cx="504825" cy="2444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r>
                <a:rPr lang="fr-FR" sz="1000">
                  <a:solidFill>
                    <a:schemeClr val="accent2"/>
                  </a:solidFill>
                </a:rPr>
                <a:t>300 m</a:t>
              </a:r>
            </a:p>
          </p:txBody>
        </p:sp>
        <p:sp>
          <p:nvSpPr>
            <p:cNvPr id="2072" name="Text Box 20"/>
            <p:cNvSpPr txBox="1">
              <a:spLocks noChangeArrowheads="1"/>
            </p:cNvSpPr>
            <p:nvPr/>
          </p:nvSpPr>
          <p:spPr bwMode="auto">
            <a:xfrm>
              <a:off x="3782182" y="3763931"/>
              <a:ext cx="504825" cy="2444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r>
                <a:rPr lang="fr-FR" sz="1000">
                  <a:solidFill>
                    <a:schemeClr val="accent2"/>
                  </a:solidFill>
                </a:rPr>
                <a:t>200 m</a:t>
              </a:r>
            </a:p>
          </p:txBody>
        </p:sp>
        <p:sp>
          <p:nvSpPr>
            <p:cNvPr id="2073" name="Text Box 21"/>
            <p:cNvSpPr txBox="1">
              <a:spLocks noChangeArrowheads="1"/>
            </p:cNvSpPr>
            <p:nvPr/>
          </p:nvSpPr>
          <p:spPr bwMode="auto">
            <a:xfrm>
              <a:off x="6676194" y="4279869"/>
              <a:ext cx="504825" cy="2444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r>
                <a:rPr lang="fr-FR" sz="1000">
                  <a:solidFill>
                    <a:schemeClr val="accent2"/>
                  </a:solidFill>
                </a:rPr>
                <a:t>500 m</a:t>
              </a:r>
            </a:p>
          </p:txBody>
        </p:sp>
        <p:sp>
          <p:nvSpPr>
            <p:cNvPr id="2074" name="Text Box 22"/>
            <p:cNvSpPr txBox="1">
              <a:spLocks noChangeArrowheads="1"/>
            </p:cNvSpPr>
            <p:nvPr/>
          </p:nvSpPr>
          <p:spPr bwMode="auto">
            <a:xfrm>
              <a:off x="5560182" y="4751357"/>
              <a:ext cx="504825" cy="2444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r>
                <a:rPr lang="fr-FR" sz="1000">
                  <a:solidFill>
                    <a:schemeClr val="accent2"/>
                  </a:solidFill>
                </a:rPr>
                <a:t>400 m</a:t>
              </a:r>
            </a:p>
          </p:txBody>
        </p:sp>
        <p:sp>
          <p:nvSpPr>
            <p:cNvPr id="2075" name="Text Box 23"/>
            <p:cNvSpPr txBox="1">
              <a:spLocks noChangeArrowheads="1"/>
            </p:cNvSpPr>
            <p:nvPr/>
          </p:nvSpPr>
          <p:spPr bwMode="auto">
            <a:xfrm>
              <a:off x="7958894" y="3990944"/>
              <a:ext cx="504825" cy="2444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r>
                <a:rPr lang="fr-FR" sz="1000">
                  <a:solidFill>
                    <a:schemeClr val="accent2"/>
                  </a:solidFill>
                </a:rPr>
                <a:t>600 m</a:t>
              </a:r>
            </a:p>
          </p:txBody>
        </p:sp>
        <p:sp>
          <p:nvSpPr>
            <p:cNvPr id="2076" name="Text Box 24"/>
            <p:cNvSpPr txBox="1">
              <a:spLocks noChangeArrowheads="1"/>
            </p:cNvSpPr>
            <p:nvPr/>
          </p:nvSpPr>
          <p:spPr bwMode="auto">
            <a:xfrm>
              <a:off x="9165394" y="3856006"/>
              <a:ext cx="504825" cy="2444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r>
                <a:rPr lang="fr-FR" sz="1000">
                  <a:solidFill>
                    <a:schemeClr val="accent2"/>
                  </a:solidFill>
                </a:rPr>
                <a:t>700 m</a:t>
              </a:r>
            </a:p>
          </p:txBody>
        </p:sp>
        <p:sp>
          <p:nvSpPr>
            <p:cNvPr id="2077" name="Text Box 36"/>
            <p:cNvSpPr txBox="1">
              <a:spLocks noChangeArrowheads="1"/>
            </p:cNvSpPr>
            <p:nvPr/>
          </p:nvSpPr>
          <p:spPr bwMode="auto">
            <a:xfrm>
              <a:off x="6539669" y="5375244"/>
              <a:ext cx="976313" cy="4730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r>
                <a:rPr lang="fr-FR" sz="1100"/>
                <a:t>Mur</a:t>
              </a:r>
              <a:r>
                <a:rPr lang="fr-FR" sz="1400"/>
                <a:t> </a:t>
              </a:r>
              <a:r>
                <a:rPr lang="fr-FR" sz="1100"/>
                <a:t>en</a:t>
              </a:r>
              <a:r>
                <a:rPr lang="fr-FR" sz="1400"/>
                <a:t> </a:t>
              </a:r>
              <a:r>
                <a:rPr lang="fr-FR" sz="1100"/>
                <a:t>boutisse</a:t>
              </a:r>
              <a:endParaRPr lang="fr-FR" sz="1400"/>
            </a:p>
          </p:txBody>
        </p:sp>
        <p:sp>
          <p:nvSpPr>
            <p:cNvPr id="2078" name="Text Box 37"/>
            <p:cNvSpPr txBox="1">
              <a:spLocks noChangeArrowheads="1"/>
            </p:cNvSpPr>
            <p:nvPr/>
          </p:nvSpPr>
          <p:spPr bwMode="auto">
            <a:xfrm>
              <a:off x="5549069" y="5375244"/>
              <a:ext cx="649288" cy="2603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r>
                <a:rPr lang="fr-FR" sz="1100"/>
                <a:t>Citerne</a:t>
              </a:r>
              <a:endParaRPr lang="fr-FR" sz="1400"/>
            </a:p>
          </p:txBody>
        </p:sp>
        <p:sp>
          <p:nvSpPr>
            <p:cNvPr id="2079" name="Text Box 38"/>
            <p:cNvSpPr txBox="1">
              <a:spLocks noChangeArrowheads="1"/>
            </p:cNvSpPr>
            <p:nvPr/>
          </p:nvSpPr>
          <p:spPr bwMode="auto">
            <a:xfrm>
              <a:off x="7606469" y="5756245"/>
              <a:ext cx="620713" cy="2603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r>
                <a:rPr lang="fr-FR" sz="1100"/>
                <a:t>Canal</a:t>
              </a:r>
              <a:endParaRPr lang="fr-FR" sz="1400"/>
            </a:p>
          </p:txBody>
        </p:sp>
        <p:sp>
          <p:nvSpPr>
            <p:cNvPr id="2080" name="Text Box 39"/>
            <p:cNvSpPr txBox="1">
              <a:spLocks noChangeArrowheads="1"/>
            </p:cNvSpPr>
            <p:nvPr/>
          </p:nvSpPr>
          <p:spPr bwMode="auto">
            <a:xfrm>
              <a:off x="6996869" y="4841844"/>
              <a:ext cx="509588" cy="2603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r>
                <a:rPr lang="fr-FR" sz="1100"/>
                <a:t>Canal</a:t>
              </a:r>
              <a:endParaRPr lang="fr-FR" sz="1400"/>
            </a:p>
          </p:txBody>
        </p:sp>
        <p:sp>
          <p:nvSpPr>
            <p:cNvPr id="2081" name="Text Box 40"/>
            <p:cNvSpPr txBox="1">
              <a:spLocks noChangeArrowheads="1"/>
            </p:cNvSpPr>
            <p:nvPr/>
          </p:nvSpPr>
          <p:spPr bwMode="auto">
            <a:xfrm>
              <a:off x="8962194" y="5029169"/>
              <a:ext cx="930275" cy="4286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r>
                <a:rPr lang="fr-FR" sz="1100"/>
                <a:t>Muraille</a:t>
              </a:r>
              <a:r>
                <a:rPr lang="fr-FR" sz="1400"/>
                <a:t> </a:t>
              </a:r>
              <a:r>
                <a:rPr lang="fr-FR" sz="1100"/>
                <a:t>écroulée</a:t>
              </a:r>
            </a:p>
          </p:txBody>
        </p:sp>
        <p:sp>
          <p:nvSpPr>
            <p:cNvPr id="2082" name="Text Box 41"/>
            <p:cNvSpPr txBox="1">
              <a:spLocks noChangeArrowheads="1"/>
            </p:cNvSpPr>
            <p:nvPr/>
          </p:nvSpPr>
          <p:spPr bwMode="auto">
            <a:xfrm>
              <a:off x="6011032" y="5050225"/>
              <a:ext cx="625475" cy="2444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r>
                <a:rPr lang="fr-FR" sz="1000"/>
                <a:t>Trottoir</a:t>
              </a:r>
              <a:endParaRPr lang="fr-FR" sz="1400"/>
            </a:p>
          </p:txBody>
        </p:sp>
        <p:sp>
          <p:nvSpPr>
            <p:cNvPr id="2083" name="Text Box 42"/>
            <p:cNvSpPr txBox="1">
              <a:spLocks noChangeArrowheads="1"/>
            </p:cNvSpPr>
            <p:nvPr/>
          </p:nvSpPr>
          <p:spPr bwMode="auto">
            <a:xfrm>
              <a:off x="6082469" y="4689444"/>
              <a:ext cx="650875" cy="2444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r>
                <a:rPr lang="fr-FR" sz="1000"/>
                <a:t>-2 à -3 m</a:t>
              </a:r>
              <a:endParaRPr lang="fr-FR" sz="1400"/>
            </a:p>
          </p:txBody>
        </p:sp>
        <p:sp>
          <p:nvSpPr>
            <p:cNvPr id="2084" name="Rectangle 43"/>
            <p:cNvSpPr>
              <a:spLocks noChangeArrowheads="1"/>
            </p:cNvSpPr>
            <p:nvPr/>
          </p:nvSpPr>
          <p:spPr bwMode="auto">
            <a:xfrm>
              <a:off x="6130094" y="4765644"/>
              <a:ext cx="506413" cy="1524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2085" name="Text Box 44"/>
            <p:cNvSpPr txBox="1">
              <a:spLocks noChangeArrowheads="1"/>
            </p:cNvSpPr>
            <p:nvPr/>
          </p:nvSpPr>
          <p:spPr bwMode="auto">
            <a:xfrm>
              <a:off x="4342569" y="5734019"/>
              <a:ext cx="941388" cy="3048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r>
                <a:rPr lang="fr-FR" sz="1100"/>
                <a:t>Vieux</a:t>
              </a:r>
              <a:r>
                <a:rPr lang="fr-FR" sz="1400"/>
                <a:t> </a:t>
              </a:r>
              <a:r>
                <a:rPr lang="fr-FR" sz="1100"/>
                <a:t>Forum</a:t>
              </a:r>
              <a:endParaRPr lang="fr-FR" sz="1400"/>
            </a:p>
          </p:txBody>
        </p:sp>
        <p:sp>
          <p:nvSpPr>
            <p:cNvPr id="2086" name="Text Box 45"/>
            <p:cNvSpPr txBox="1">
              <a:spLocks noChangeArrowheads="1"/>
            </p:cNvSpPr>
            <p:nvPr/>
          </p:nvSpPr>
          <p:spPr bwMode="auto">
            <a:xfrm>
              <a:off x="4444169" y="5165694"/>
              <a:ext cx="647700" cy="2603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r>
                <a:rPr lang="fr-FR" sz="1100"/>
                <a:t>Pilastre</a:t>
              </a:r>
              <a:endParaRPr lang="fr-FR" sz="1400"/>
            </a:p>
          </p:txBody>
        </p:sp>
        <p:sp>
          <p:nvSpPr>
            <p:cNvPr id="2087" name="Text Box 46"/>
            <p:cNvSpPr txBox="1">
              <a:spLocks noChangeArrowheads="1"/>
            </p:cNvSpPr>
            <p:nvPr/>
          </p:nvSpPr>
          <p:spPr bwMode="auto">
            <a:xfrm>
              <a:off x="3644069" y="4232244"/>
              <a:ext cx="615950" cy="2603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r>
                <a:rPr lang="fr-FR" sz="1100"/>
                <a:t>Trottoir</a:t>
              </a:r>
              <a:endParaRPr lang="fr-FR" sz="1400"/>
            </a:p>
          </p:txBody>
        </p:sp>
        <p:sp>
          <p:nvSpPr>
            <p:cNvPr id="2088" name="Text Box 47"/>
            <p:cNvSpPr txBox="1">
              <a:spLocks noChangeArrowheads="1"/>
            </p:cNvSpPr>
            <p:nvPr/>
          </p:nvSpPr>
          <p:spPr bwMode="auto">
            <a:xfrm>
              <a:off x="3720269" y="3940144"/>
              <a:ext cx="742950" cy="2444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r>
                <a:rPr lang="fr-FR" sz="1000"/>
                <a:t>-1.5 à -2 m</a:t>
              </a:r>
              <a:endParaRPr lang="fr-FR" sz="1400"/>
            </a:p>
          </p:txBody>
        </p:sp>
        <p:sp>
          <p:nvSpPr>
            <p:cNvPr id="2089" name="Rectangle 48"/>
            <p:cNvSpPr>
              <a:spLocks noChangeArrowheads="1"/>
            </p:cNvSpPr>
            <p:nvPr/>
          </p:nvSpPr>
          <p:spPr bwMode="auto">
            <a:xfrm>
              <a:off x="3796469" y="4003644"/>
              <a:ext cx="608013" cy="14128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2090" name="Text Box 49"/>
            <p:cNvSpPr txBox="1">
              <a:spLocks noChangeArrowheads="1"/>
            </p:cNvSpPr>
            <p:nvPr/>
          </p:nvSpPr>
          <p:spPr bwMode="auto">
            <a:xfrm>
              <a:off x="3644069" y="4613244"/>
              <a:ext cx="558800" cy="3048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r>
                <a:rPr lang="fr-FR" sz="1400" b="1"/>
                <a:t>Quai</a:t>
              </a:r>
              <a:endParaRPr lang="fr-FR" sz="1400"/>
            </a:p>
          </p:txBody>
        </p:sp>
        <p:sp>
          <p:nvSpPr>
            <p:cNvPr id="2091" name="Text Box 50"/>
            <p:cNvSpPr txBox="1">
              <a:spLocks noChangeArrowheads="1"/>
            </p:cNvSpPr>
            <p:nvPr/>
          </p:nvSpPr>
          <p:spPr bwMode="auto">
            <a:xfrm>
              <a:off x="837369" y="3938556"/>
              <a:ext cx="493713" cy="2603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r>
                <a:rPr lang="fr-FR" sz="1100"/>
                <a:t>Plage</a:t>
              </a:r>
              <a:endParaRPr lang="fr-FR" sz="1400"/>
            </a:p>
          </p:txBody>
        </p:sp>
        <p:sp>
          <p:nvSpPr>
            <p:cNvPr id="2092" name="Line 51"/>
            <p:cNvSpPr>
              <a:spLocks noChangeShapeType="1"/>
            </p:cNvSpPr>
            <p:nvPr/>
          </p:nvSpPr>
          <p:spPr bwMode="auto">
            <a:xfrm>
              <a:off x="1281869" y="3698844"/>
              <a:ext cx="23813" cy="336550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2093" name="Line 52"/>
            <p:cNvSpPr>
              <a:spLocks noChangeShapeType="1"/>
            </p:cNvSpPr>
            <p:nvPr/>
          </p:nvSpPr>
          <p:spPr bwMode="auto">
            <a:xfrm>
              <a:off x="2524882" y="3848069"/>
              <a:ext cx="0" cy="328613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2094" name="Text Box 53"/>
            <p:cNvSpPr txBox="1">
              <a:spLocks noChangeArrowheads="1"/>
            </p:cNvSpPr>
            <p:nvPr/>
          </p:nvSpPr>
          <p:spPr bwMode="auto">
            <a:xfrm>
              <a:off x="2524882" y="3802031"/>
              <a:ext cx="504825" cy="2444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r>
                <a:rPr lang="fr-FR" sz="1000">
                  <a:solidFill>
                    <a:schemeClr val="accent2"/>
                  </a:solidFill>
                </a:rPr>
                <a:t>100 m</a:t>
              </a:r>
            </a:p>
          </p:txBody>
        </p:sp>
        <p:sp>
          <p:nvSpPr>
            <p:cNvPr id="2095" name="Text Box 54"/>
            <p:cNvSpPr txBox="1">
              <a:spLocks noChangeArrowheads="1"/>
            </p:cNvSpPr>
            <p:nvPr/>
          </p:nvSpPr>
          <p:spPr bwMode="auto">
            <a:xfrm>
              <a:off x="1281869" y="3698844"/>
              <a:ext cx="377825" cy="2444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r>
                <a:rPr lang="fr-FR" sz="1000">
                  <a:solidFill>
                    <a:schemeClr val="accent2"/>
                  </a:solidFill>
                </a:rPr>
                <a:t>0 m</a:t>
              </a:r>
              <a:endParaRPr lang="fr-FR" sz="1400">
                <a:solidFill>
                  <a:schemeClr val="accent2"/>
                </a:solidFill>
              </a:endParaRPr>
            </a:p>
          </p:txBody>
        </p:sp>
        <p:sp>
          <p:nvSpPr>
            <p:cNvPr id="2096" name="Line 55"/>
            <p:cNvSpPr>
              <a:spLocks noChangeShapeType="1"/>
            </p:cNvSpPr>
            <p:nvPr/>
          </p:nvSpPr>
          <p:spPr bwMode="auto">
            <a:xfrm flipH="1" flipV="1">
              <a:off x="3693282" y="1874805"/>
              <a:ext cx="303213" cy="1081088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arrow" w="med" len="med"/>
            </a:ln>
            <a:effectLst/>
            <a:scene3d>
              <a:camera prst="legacyObliqueTopRight"/>
              <a:lightRig rig="legacyFlat3" dir="b"/>
            </a:scene3d>
            <a:sp3d extrusionH="430200" prstMaterial="legacyWireframe">
              <a:bevelT w="13500" h="13500" prst="angle"/>
              <a:bevelB w="13500" h="13500" prst="angle"/>
              <a:extrusionClr>
                <a:schemeClr val="tx1"/>
              </a:extrusionClr>
            </a:sp3d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17961" dir="13500000" algn="ctr" rotWithShape="0">
                      <a:srgbClr val="000000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fr-FR"/>
            </a:p>
          </p:txBody>
        </p:sp>
        <p:sp>
          <p:nvSpPr>
            <p:cNvPr id="2097" name="Text Box 56"/>
            <p:cNvSpPr txBox="1">
              <a:spLocks noChangeArrowheads="1"/>
            </p:cNvSpPr>
            <p:nvPr/>
          </p:nvSpPr>
          <p:spPr bwMode="auto">
            <a:xfrm>
              <a:off x="3593269" y="2746343"/>
              <a:ext cx="303213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r>
                <a:rPr lang="fr-FR" b="1"/>
                <a:t>N</a:t>
              </a:r>
              <a:endParaRPr lang="fr-FR"/>
            </a:p>
          </p:txBody>
        </p:sp>
        <p:sp>
          <p:nvSpPr>
            <p:cNvPr id="2098" name="Text Box 57"/>
            <p:cNvSpPr txBox="1">
              <a:spLocks noChangeArrowheads="1"/>
            </p:cNvSpPr>
            <p:nvPr/>
          </p:nvSpPr>
          <p:spPr bwMode="auto">
            <a:xfrm>
              <a:off x="1967669" y="2251043"/>
              <a:ext cx="1138238" cy="857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>
                <a:lnSpc>
                  <a:spcPct val="120000"/>
                </a:lnSpc>
              </a:pPr>
              <a:r>
                <a:rPr lang="fr-FR" sz="1100"/>
                <a:t>Blocs appareillés</a:t>
              </a:r>
            </a:p>
            <a:p>
              <a:r>
                <a:rPr lang="fr-FR" sz="1100"/>
                <a:t>Blocs en vrac</a:t>
              </a:r>
            </a:p>
            <a:p>
              <a:pPr>
                <a:lnSpc>
                  <a:spcPct val="85000"/>
                </a:lnSpc>
              </a:pPr>
              <a:r>
                <a:rPr lang="fr-FR" sz="1100"/>
                <a:t>Enrochements</a:t>
              </a:r>
            </a:p>
            <a:p>
              <a:pPr>
                <a:lnSpc>
                  <a:spcPct val="70000"/>
                </a:lnSpc>
              </a:pPr>
              <a:r>
                <a:rPr lang="fr-FR" sz="1100"/>
                <a:t>Dalle en béton</a:t>
              </a:r>
            </a:p>
            <a:p>
              <a:pPr>
                <a:lnSpc>
                  <a:spcPct val="80000"/>
                </a:lnSpc>
              </a:pPr>
              <a:r>
                <a:rPr lang="fr-FR" sz="1100"/>
                <a:t>Plage de sable</a:t>
              </a:r>
              <a:endParaRPr lang="fr-FR" sz="1400"/>
            </a:p>
          </p:txBody>
        </p:sp>
        <p:sp>
          <p:nvSpPr>
            <p:cNvPr id="2099" name="Text Box 82"/>
            <p:cNvSpPr txBox="1">
              <a:spLocks noChangeArrowheads="1"/>
            </p:cNvSpPr>
            <p:nvPr/>
          </p:nvSpPr>
          <p:spPr bwMode="auto">
            <a:xfrm>
              <a:off x="8209719" y="1928780"/>
              <a:ext cx="1225550" cy="2603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r>
                <a:rPr lang="fr-FR" sz="1100"/>
                <a:t>Dalle sous-marine</a:t>
              </a:r>
              <a:endParaRPr lang="fr-FR" sz="1400"/>
            </a:p>
          </p:txBody>
        </p:sp>
        <p:sp>
          <p:nvSpPr>
            <p:cNvPr id="2100" name="Text Box 83"/>
            <p:cNvSpPr txBox="1">
              <a:spLocks noChangeArrowheads="1"/>
            </p:cNvSpPr>
            <p:nvPr/>
          </p:nvSpPr>
          <p:spPr bwMode="auto">
            <a:xfrm>
              <a:off x="8454194" y="2673318"/>
              <a:ext cx="828675" cy="3460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>
                <a:lnSpc>
                  <a:spcPct val="75000"/>
                </a:lnSpc>
              </a:pPr>
              <a:r>
                <a:rPr lang="fr-FR" sz="1100"/>
                <a:t>Gros blocs en vrac</a:t>
              </a:r>
            </a:p>
          </p:txBody>
        </p:sp>
        <p:sp>
          <p:nvSpPr>
            <p:cNvPr id="2101" name="Text Box 84"/>
            <p:cNvSpPr txBox="1">
              <a:spLocks noChangeArrowheads="1"/>
            </p:cNvSpPr>
            <p:nvPr/>
          </p:nvSpPr>
          <p:spPr bwMode="auto">
            <a:xfrm>
              <a:off x="7754107" y="2062130"/>
              <a:ext cx="766763" cy="3365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r>
                <a:rPr lang="fr-FR" sz="1600" b="1"/>
                <a:t>Phare</a:t>
              </a:r>
              <a:endParaRPr lang="fr-FR" sz="1400" b="1"/>
            </a:p>
          </p:txBody>
        </p:sp>
        <p:sp>
          <p:nvSpPr>
            <p:cNvPr id="2102" name="Text Box 93"/>
            <p:cNvSpPr txBox="1">
              <a:spLocks noChangeArrowheads="1"/>
            </p:cNvSpPr>
            <p:nvPr/>
          </p:nvSpPr>
          <p:spPr bwMode="auto">
            <a:xfrm>
              <a:off x="1434269" y="1793843"/>
              <a:ext cx="1641475" cy="2444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r>
                <a:rPr lang="fr-FR" sz="1000"/>
                <a:t>0	       100 m</a:t>
              </a:r>
            </a:p>
          </p:txBody>
        </p:sp>
      </p:grpSp>
      <p:sp>
        <p:nvSpPr>
          <p:cNvPr id="2055" name="Rectangle 2"/>
          <p:cNvSpPr txBox="1">
            <a:spLocks noChangeArrowheads="1"/>
          </p:cNvSpPr>
          <p:nvPr/>
        </p:nvSpPr>
        <p:spPr bwMode="auto">
          <a:xfrm>
            <a:off x="495300" y="304800"/>
            <a:ext cx="37973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ctr"/>
            <a:r>
              <a:rPr lang="fr-FR" sz="3200" b="1">
                <a:solidFill>
                  <a:schemeClr val="tx2"/>
                </a:solidFill>
              </a:rPr>
              <a:t>LEPTIS MAGNA </a:t>
            </a:r>
            <a:br>
              <a:rPr lang="fr-FR" sz="3200" b="1">
                <a:solidFill>
                  <a:schemeClr val="tx2"/>
                </a:solidFill>
              </a:rPr>
            </a:br>
            <a:r>
              <a:rPr lang="fr-FR" sz="3200" b="1">
                <a:solidFill>
                  <a:schemeClr val="tx2"/>
                </a:solidFill>
              </a:rPr>
              <a:t>Côte Nord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495300" y="304800"/>
            <a:ext cx="3797300" cy="914400"/>
          </a:xfrm>
        </p:spPr>
        <p:txBody>
          <a:bodyPr/>
          <a:lstStyle/>
          <a:p>
            <a:r>
              <a:rPr lang="fr-FR" sz="3200" b="1" smtClean="0"/>
              <a:t>LEPTIS MAGNA </a:t>
            </a:r>
            <a:br>
              <a:rPr lang="fr-FR" sz="3200" b="1" smtClean="0"/>
            </a:br>
            <a:r>
              <a:rPr lang="fr-FR" sz="3200" b="1" smtClean="0"/>
              <a:t>Côte Nord</a:t>
            </a:r>
          </a:p>
        </p:txBody>
      </p:sp>
      <p:sp>
        <p:nvSpPr>
          <p:cNvPr id="3075" name="Text Box 85"/>
          <p:cNvSpPr txBox="1">
            <a:spLocks noChangeArrowheads="1"/>
          </p:cNvSpPr>
          <p:nvPr/>
        </p:nvSpPr>
        <p:spPr bwMode="auto">
          <a:xfrm>
            <a:off x="1325563" y="735013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endParaRPr lang="fr-FR" b="1">
              <a:solidFill>
                <a:srgbClr val="000000"/>
              </a:solidFill>
            </a:endParaRPr>
          </a:p>
        </p:txBody>
      </p:sp>
      <p:sp>
        <p:nvSpPr>
          <p:cNvPr id="3076" name="Line 87"/>
          <p:cNvSpPr>
            <a:spLocks noChangeShapeType="1"/>
          </p:cNvSpPr>
          <p:nvPr/>
        </p:nvSpPr>
        <p:spPr bwMode="auto">
          <a:xfrm>
            <a:off x="1524000" y="2057400"/>
            <a:ext cx="1219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3077" name="Rectangle 91"/>
          <p:cNvSpPr>
            <a:spLocks noChangeArrowheads="1"/>
          </p:cNvSpPr>
          <p:nvPr/>
        </p:nvSpPr>
        <p:spPr bwMode="auto">
          <a:xfrm>
            <a:off x="1447800" y="1905000"/>
            <a:ext cx="1600200" cy="76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>
              <a:solidFill>
                <a:srgbClr val="000000"/>
              </a:solidFill>
            </a:endParaRPr>
          </a:p>
        </p:txBody>
      </p:sp>
      <p:grpSp>
        <p:nvGrpSpPr>
          <p:cNvPr id="3078" name="Group 96"/>
          <p:cNvGrpSpPr>
            <a:grpSpLocks/>
          </p:cNvGrpSpPr>
          <p:nvPr/>
        </p:nvGrpSpPr>
        <p:grpSpPr bwMode="auto">
          <a:xfrm>
            <a:off x="0" y="260350"/>
            <a:ext cx="9906000" cy="6464300"/>
            <a:chOff x="0" y="248"/>
            <a:chExt cx="6240" cy="4072"/>
          </a:xfrm>
        </p:grpSpPr>
        <p:pic>
          <p:nvPicPr>
            <p:cNvPr id="3080" name="Picture 4" descr="C:\Donnees\Perso\Leptis\PlanCoul24bits scan.jpg"/>
            <p:cNvPicPr>
              <a:picLocks noChangeAspect="1" noChangeArrowheads="1"/>
            </p:cNvPicPr>
            <p:nvPr/>
          </p:nvPicPr>
          <p:blipFill>
            <a:blip r:embed="rId2" cstate="print">
              <a:lum bright="6000" contrast="12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248"/>
              <a:ext cx="6230" cy="407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3081" name="Line 5"/>
            <p:cNvSpPr>
              <a:spLocks noChangeShapeType="1"/>
            </p:cNvSpPr>
            <p:nvPr/>
          </p:nvSpPr>
          <p:spPr bwMode="auto">
            <a:xfrm flipH="1">
              <a:off x="2367" y="2446"/>
              <a:ext cx="32" cy="148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3082" name="Line 6"/>
            <p:cNvSpPr>
              <a:spLocks noChangeShapeType="1"/>
            </p:cNvSpPr>
            <p:nvPr/>
          </p:nvSpPr>
          <p:spPr bwMode="auto">
            <a:xfrm flipH="1">
              <a:off x="3038" y="2801"/>
              <a:ext cx="96" cy="119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3083" name="Line 7"/>
            <p:cNvSpPr>
              <a:spLocks noChangeShapeType="1"/>
            </p:cNvSpPr>
            <p:nvPr/>
          </p:nvSpPr>
          <p:spPr bwMode="auto">
            <a:xfrm>
              <a:off x="3582" y="3097"/>
              <a:ext cx="32" cy="148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3084" name="Line 8"/>
            <p:cNvSpPr>
              <a:spLocks noChangeShapeType="1"/>
            </p:cNvSpPr>
            <p:nvPr/>
          </p:nvSpPr>
          <p:spPr bwMode="auto">
            <a:xfrm>
              <a:off x="4285" y="2801"/>
              <a:ext cx="32" cy="178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3085" name="Line 9"/>
            <p:cNvSpPr>
              <a:spLocks noChangeShapeType="1"/>
            </p:cNvSpPr>
            <p:nvPr/>
          </p:nvSpPr>
          <p:spPr bwMode="auto">
            <a:xfrm>
              <a:off x="5021" y="2683"/>
              <a:ext cx="64" cy="207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3086" name="Line 10"/>
            <p:cNvSpPr>
              <a:spLocks noChangeShapeType="1"/>
            </p:cNvSpPr>
            <p:nvPr/>
          </p:nvSpPr>
          <p:spPr bwMode="auto">
            <a:xfrm>
              <a:off x="5852" y="2535"/>
              <a:ext cx="0" cy="177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3087" name="Line 11"/>
            <p:cNvSpPr>
              <a:spLocks noChangeShapeType="1"/>
            </p:cNvSpPr>
            <p:nvPr/>
          </p:nvSpPr>
          <p:spPr bwMode="auto">
            <a:xfrm>
              <a:off x="5181" y="936"/>
              <a:ext cx="96" cy="237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3088" name="Line 12"/>
            <p:cNvSpPr>
              <a:spLocks noChangeShapeType="1"/>
            </p:cNvSpPr>
            <p:nvPr/>
          </p:nvSpPr>
          <p:spPr bwMode="auto">
            <a:xfrm>
              <a:off x="4509" y="1203"/>
              <a:ext cx="64" cy="237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3089" name="Line 13"/>
            <p:cNvSpPr>
              <a:spLocks noChangeShapeType="1"/>
            </p:cNvSpPr>
            <p:nvPr/>
          </p:nvSpPr>
          <p:spPr bwMode="auto">
            <a:xfrm>
              <a:off x="3902" y="1410"/>
              <a:ext cx="0" cy="207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3090" name="Line 14"/>
            <p:cNvSpPr>
              <a:spLocks noChangeShapeType="1"/>
            </p:cNvSpPr>
            <p:nvPr/>
          </p:nvSpPr>
          <p:spPr bwMode="auto">
            <a:xfrm>
              <a:off x="3198" y="1232"/>
              <a:ext cx="0" cy="208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3091" name="Text Box 15"/>
            <p:cNvSpPr txBox="1">
              <a:spLocks noChangeArrowheads="1"/>
            </p:cNvSpPr>
            <p:nvPr/>
          </p:nvSpPr>
          <p:spPr bwMode="auto">
            <a:xfrm>
              <a:off x="3191" y="1179"/>
              <a:ext cx="318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r>
                <a:rPr lang="fr-FR" sz="1000">
                  <a:solidFill>
                    <a:srgbClr val="3333CC"/>
                  </a:solidFill>
                </a:rPr>
                <a:t>700 m</a:t>
              </a:r>
            </a:p>
          </p:txBody>
        </p:sp>
        <p:sp>
          <p:nvSpPr>
            <p:cNvPr id="3092" name="Rectangle 16"/>
            <p:cNvSpPr>
              <a:spLocks noChangeArrowheads="1"/>
            </p:cNvSpPr>
            <p:nvPr/>
          </p:nvSpPr>
          <p:spPr bwMode="auto">
            <a:xfrm>
              <a:off x="3902" y="1381"/>
              <a:ext cx="318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fr-FR" sz="1000">
                  <a:solidFill>
                    <a:srgbClr val="3333CC"/>
                  </a:solidFill>
                </a:rPr>
                <a:t>800 m</a:t>
              </a:r>
            </a:p>
          </p:txBody>
        </p:sp>
        <p:sp>
          <p:nvSpPr>
            <p:cNvPr id="3093" name="Rectangle 17"/>
            <p:cNvSpPr>
              <a:spLocks noChangeArrowheads="1"/>
            </p:cNvSpPr>
            <p:nvPr/>
          </p:nvSpPr>
          <p:spPr bwMode="auto">
            <a:xfrm>
              <a:off x="4510" y="1145"/>
              <a:ext cx="318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fr-FR" sz="1000">
                  <a:solidFill>
                    <a:srgbClr val="3333CC"/>
                  </a:solidFill>
                </a:rPr>
                <a:t>900 m</a:t>
              </a:r>
            </a:p>
          </p:txBody>
        </p:sp>
        <p:sp>
          <p:nvSpPr>
            <p:cNvPr id="3094" name="Rectangle 18"/>
            <p:cNvSpPr>
              <a:spLocks noChangeArrowheads="1"/>
            </p:cNvSpPr>
            <p:nvPr/>
          </p:nvSpPr>
          <p:spPr bwMode="auto">
            <a:xfrm>
              <a:off x="5181" y="909"/>
              <a:ext cx="358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fr-FR" sz="1000">
                  <a:solidFill>
                    <a:srgbClr val="3333CC"/>
                  </a:solidFill>
                </a:rPr>
                <a:t>1000 m</a:t>
              </a:r>
            </a:p>
          </p:txBody>
        </p:sp>
        <p:sp>
          <p:nvSpPr>
            <p:cNvPr id="3095" name="Text Box 19"/>
            <p:cNvSpPr txBox="1">
              <a:spLocks noChangeArrowheads="1"/>
            </p:cNvSpPr>
            <p:nvPr/>
          </p:nvSpPr>
          <p:spPr bwMode="auto">
            <a:xfrm>
              <a:off x="3101" y="2715"/>
              <a:ext cx="318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r>
                <a:rPr lang="fr-FR" sz="1000">
                  <a:solidFill>
                    <a:srgbClr val="3333CC"/>
                  </a:solidFill>
                </a:rPr>
                <a:t>300 m</a:t>
              </a:r>
            </a:p>
          </p:txBody>
        </p:sp>
        <p:sp>
          <p:nvSpPr>
            <p:cNvPr id="3096" name="Text Box 20"/>
            <p:cNvSpPr txBox="1">
              <a:spLocks noChangeArrowheads="1"/>
            </p:cNvSpPr>
            <p:nvPr/>
          </p:nvSpPr>
          <p:spPr bwMode="auto">
            <a:xfrm>
              <a:off x="2391" y="2393"/>
              <a:ext cx="318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r>
                <a:rPr lang="fr-FR" sz="1000">
                  <a:solidFill>
                    <a:srgbClr val="3333CC"/>
                  </a:solidFill>
                </a:rPr>
                <a:t>200 m</a:t>
              </a:r>
            </a:p>
          </p:txBody>
        </p:sp>
        <p:sp>
          <p:nvSpPr>
            <p:cNvPr id="3097" name="Text Box 21"/>
            <p:cNvSpPr txBox="1">
              <a:spLocks noChangeArrowheads="1"/>
            </p:cNvSpPr>
            <p:nvPr/>
          </p:nvSpPr>
          <p:spPr bwMode="auto">
            <a:xfrm>
              <a:off x="4214" y="2718"/>
              <a:ext cx="318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r>
                <a:rPr lang="fr-FR" sz="1000">
                  <a:solidFill>
                    <a:srgbClr val="3333CC"/>
                  </a:solidFill>
                </a:rPr>
                <a:t>500 m</a:t>
              </a:r>
            </a:p>
          </p:txBody>
        </p:sp>
        <p:sp>
          <p:nvSpPr>
            <p:cNvPr id="3098" name="Text Box 22"/>
            <p:cNvSpPr txBox="1">
              <a:spLocks noChangeArrowheads="1"/>
            </p:cNvSpPr>
            <p:nvPr/>
          </p:nvSpPr>
          <p:spPr bwMode="auto">
            <a:xfrm>
              <a:off x="3511" y="3015"/>
              <a:ext cx="318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r>
                <a:rPr lang="fr-FR" sz="1000">
                  <a:solidFill>
                    <a:srgbClr val="3333CC"/>
                  </a:solidFill>
                </a:rPr>
                <a:t>400 m</a:t>
              </a:r>
            </a:p>
          </p:txBody>
        </p:sp>
        <p:sp>
          <p:nvSpPr>
            <p:cNvPr id="3099" name="Text Box 23"/>
            <p:cNvSpPr txBox="1">
              <a:spLocks noChangeArrowheads="1"/>
            </p:cNvSpPr>
            <p:nvPr/>
          </p:nvSpPr>
          <p:spPr bwMode="auto">
            <a:xfrm>
              <a:off x="5022" y="2536"/>
              <a:ext cx="318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r>
                <a:rPr lang="fr-FR" sz="1000">
                  <a:solidFill>
                    <a:srgbClr val="3333CC"/>
                  </a:solidFill>
                </a:rPr>
                <a:t>600 m</a:t>
              </a:r>
            </a:p>
          </p:txBody>
        </p:sp>
        <p:sp>
          <p:nvSpPr>
            <p:cNvPr id="3100" name="Text Box 24"/>
            <p:cNvSpPr txBox="1">
              <a:spLocks noChangeArrowheads="1"/>
            </p:cNvSpPr>
            <p:nvPr/>
          </p:nvSpPr>
          <p:spPr bwMode="auto">
            <a:xfrm>
              <a:off x="5782" y="2451"/>
              <a:ext cx="318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r>
                <a:rPr lang="fr-FR" sz="1000">
                  <a:solidFill>
                    <a:srgbClr val="3333CC"/>
                  </a:solidFill>
                </a:rPr>
                <a:t>700 m</a:t>
              </a:r>
            </a:p>
          </p:txBody>
        </p:sp>
        <p:sp>
          <p:nvSpPr>
            <p:cNvPr id="3101" name="Line 25"/>
            <p:cNvSpPr>
              <a:spLocks noChangeShapeType="1"/>
            </p:cNvSpPr>
            <p:nvPr/>
          </p:nvSpPr>
          <p:spPr bwMode="auto">
            <a:xfrm>
              <a:off x="4413" y="3216"/>
              <a:ext cx="64" cy="59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3102" name="Text Box 26"/>
            <p:cNvSpPr txBox="1">
              <a:spLocks noChangeArrowheads="1"/>
            </p:cNvSpPr>
            <p:nvPr/>
          </p:nvSpPr>
          <p:spPr bwMode="auto">
            <a:xfrm>
              <a:off x="4320" y="3072"/>
              <a:ext cx="199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r>
                <a:rPr lang="fr-FR" sz="1400" b="1">
                  <a:solidFill>
                    <a:srgbClr val="FF0000"/>
                  </a:solidFill>
                </a:rPr>
                <a:t>7</a:t>
              </a:r>
              <a:endParaRPr lang="fr-FR" sz="1400">
                <a:solidFill>
                  <a:srgbClr val="FF0000"/>
                </a:solidFill>
              </a:endParaRPr>
            </a:p>
          </p:txBody>
        </p:sp>
        <p:sp>
          <p:nvSpPr>
            <p:cNvPr id="3103" name="Line 27"/>
            <p:cNvSpPr>
              <a:spLocks noChangeShapeType="1"/>
            </p:cNvSpPr>
            <p:nvPr/>
          </p:nvSpPr>
          <p:spPr bwMode="auto">
            <a:xfrm flipH="1">
              <a:off x="4061" y="3245"/>
              <a:ext cx="64" cy="6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3104" name="Text Box 28"/>
            <p:cNvSpPr txBox="1">
              <a:spLocks noChangeArrowheads="1"/>
            </p:cNvSpPr>
            <p:nvPr/>
          </p:nvSpPr>
          <p:spPr bwMode="auto">
            <a:xfrm>
              <a:off x="4080" y="3120"/>
              <a:ext cx="126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r>
                <a:rPr lang="fr-FR" sz="1400" b="1">
                  <a:solidFill>
                    <a:srgbClr val="FF0000"/>
                  </a:solidFill>
                </a:rPr>
                <a:t>4</a:t>
              </a:r>
              <a:endParaRPr lang="fr-FR" sz="1400">
                <a:solidFill>
                  <a:srgbClr val="000000"/>
                </a:solidFill>
              </a:endParaRPr>
            </a:p>
          </p:txBody>
        </p:sp>
        <p:sp>
          <p:nvSpPr>
            <p:cNvPr id="3105" name="Line 29"/>
            <p:cNvSpPr>
              <a:spLocks noChangeShapeType="1"/>
            </p:cNvSpPr>
            <p:nvPr/>
          </p:nvSpPr>
          <p:spPr bwMode="auto">
            <a:xfrm flipH="1">
              <a:off x="3774" y="3334"/>
              <a:ext cx="64" cy="3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3106" name="Text Box 30"/>
            <p:cNvSpPr txBox="1">
              <a:spLocks noChangeArrowheads="1"/>
            </p:cNvSpPr>
            <p:nvPr/>
          </p:nvSpPr>
          <p:spPr bwMode="auto">
            <a:xfrm>
              <a:off x="3744" y="3312"/>
              <a:ext cx="191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r>
                <a:rPr lang="fr-FR" sz="1400" b="1">
                  <a:solidFill>
                    <a:srgbClr val="FF0000"/>
                  </a:solidFill>
                </a:rPr>
                <a:t>3</a:t>
              </a:r>
              <a:endParaRPr lang="fr-FR" sz="1400">
                <a:solidFill>
                  <a:srgbClr val="000000"/>
                </a:solidFill>
              </a:endParaRPr>
            </a:p>
          </p:txBody>
        </p:sp>
        <p:sp>
          <p:nvSpPr>
            <p:cNvPr id="3107" name="Line 31"/>
            <p:cNvSpPr>
              <a:spLocks noChangeShapeType="1"/>
            </p:cNvSpPr>
            <p:nvPr/>
          </p:nvSpPr>
          <p:spPr bwMode="auto">
            <a:xfrm flipH="1">
              <a:off x="4381" y="3334"/>
              <a:ext cx="9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3108" name="Text Box 32"/>
            <p:cNvSpPr txBox="1">
              <a:spLocks noChangeArrowheads="1"/>
            </p:cNvSpPr>
            <p:nvPr/>
          </p:nvSpPr>
          <p:spPr bwMode="auto">
            <a:xfrm>
              <a:off x="4445" y="3276"/>
              <a:ext cx="160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r>
                <a:rPr lang="fr-FR" sz="1400" b="1">
                  <a:solidFill>
                    <a:srgbClr val="FF0000"/>
                  </a:solidFill>
                </a:rPr>
                <a:t>5</a:t>
              </a:r>
              <a:endParaRPr lang="fr-FR" sz="1400">
                <a:solidFill>
                  <a:srgbClr val="000000"/>
                </a:solidFill>
              </a:endParaRPr>
            </a:p>
          </p:txBody>
        </p:sp>
        <p:sp>
          <p:nvSpPr>
            <p:cNvPr id="3109" name="Line 33"/>
            <p:cNvSpPr>
              <a:spLocks noChangeShapeType="1"/>
            </p:cNvSpPr>
            <p:nvPr/>
          </p:nvSpPr>
          <p:spPr bwMode="auto">
            <a:xfrm flipH="1" flipV="1">
              <a:off x="4829" y="3541"/>
              <a:ext cx="96" cy="6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3110" name="Text Box 34"/>
            <p:cNvSpPr txBox="1">
              <a:spLocks noChangeArrowheads="1"/>
            </p:cNvSpPr>
            <p:nvPr/>
          </p:nvSpPr>
          <p:spPr bwMode="auto">
            <a:xfrm>
              <a:off x="4669" y="3515"/>
              <a:ext cx="545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endParaRPr lang="fr-FR" sz="1400">
                <a:solidFill>
                  <a:srgbClr val="000000"/>
                </a:solidFill>
              </a:endParaRPr>
            </a:p>
          </p:txBody>
        </p:sp>
        <p:sp>
          <p:nvSpPr>
            <p:cNvPr id="3111" name="Text Box 35"/>
            <p:cNvSpPr txBox="1">
              <a:spLocks noChangeArrowheads="1"/>
            </p:cNvSpPr>
            <p:nvPr/>
          </p:nvSpPr>
          <p:spPr bwMode="auto">
            <a:xfrm>
              <a:off x="4848" y="3504"/>
              <a:ext cx="125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r>
                <a:rPr lang="fr-FR" sz="1400" b="1">
                  <a:solidFill>
                    <a:srgbClr val="FF0000"/>
                  </a:solidFill>
                </a:rPr>
                <a:t>6</a:t>
              </a:r>
              <a:endParaRPr lang="fr-FR" sz="1400">
                <a:solidFill>
                  <a:srgbClr val="000000"/>
                </a:solidFill>
              </a:endParaRPr>
            </a:p>
          </p:txBody>
        </p:sp>
        <p:sp>
          <p:nvSpPr>
            <p:cNvPr id="3112" name="Text Box 36"/>
            <p:cNvSpPr txBox="1">
              <a:spLocks noChangeArrowheads="1"/>
            </p:cNvSpPr>
            <p:nvPr/>
          </p:nvSpPr>
          <p:spPr bwMode="auto">
            <a:xfrm>
              <a:off x="4128" y="3408"/>
              <a:ext cx="615" cy="29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r>
                <a:rPr lang="fr-FR" sz="1100">
                  <a:solidFill>
                    <a:srgbClr val="000000"/>
                  </a:solidFill>
                </a:rPr>
                <a:t>Mur</a:t>
              </a:r>
              <a:r>
                <a:rPr lang="fr-FR" sz="1400">
                  <a:solidFill>
                    <a:srgbClr val="000000"/>
                  </a:solidFill>
                </a:rPr>
                <a:t> </a:t>
              </a:r>
              <a:r>
                <a:rPr lang="fr-FR" sz="1100">
                  <a:solidFill>
                    <a:srgbClr val="000000"/>
                  </a:solidFill>
                </a:rPr>
                <a:t>en</a:t>
              </a:r>
              <a:r>
                <a:rPr lang="fr-FR" sz="1400">
                  <a:solidFill>
                    <a:srgbClr val="000000"/>
                  </a:solidFill>
                </a:rPr>
                <a:t> </a:t>
              </a:r>
              <a:r>
                <a:rPr lang="fr-FR" sz="1100">
                  <a:solidFill>
                    <a:srgbClr val="000000"/>
                  </a:solidFill>
                </a:rPr>
                <a:t>boutisse</a:t>
              </a:r>
              <a:endParaRPr lang="fr-FR" sz="1400">
                <a:solidFill>
                  <a:srgbClr val="000000"/>
                </a:solidFill>
              </a:endParaRPr>
            </a:p>
          </p:txBody>
        </p:sp>
        <p:sp>
          <p:nvSpPr>
            <p:cNvPr id="3113" name="Text Box 37"/>
            <p:cNvSpPr txBox="1">
              <a:spLocks noChangeArrowheads="1"/>
            </p:cNvSpPr>
            <p:nvPr/>
          </p:nvSpPr>
          <p:spPr bwMode="auto">
            <a:xfrm>
              <a:off x="3504" y="3408"/>
              <a:ext cx="409" cy="16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r>
                <a:rPr lang="fr-FR" sz="1100">
                  <a:solidFill>
                    <a:srgbClr val="000000"/>
                  </a:solidFill>
                </a:rPr>
                <a:t>Citerne</a:t>
              </a:r>
              <a:endParaRPr lang="fr-FR" sz="1400">
                <a:solidFill>
                  <a:srgbClr val="000000"/>
                </a:solidFill>
              </a:endParaRPr>
            </a:p>
          </p:txBody>
        </p:sp>
        <p:sp>
          <p:nvSpPr>
            <p:cNvPr id="3114" name="Text Box 38"/>
            <p:cNvSpPr txBox="1">
              <a:spLocks noChangeArrowheads="1"/>
            </p:cNvSpPr>
            <p:nvPr/>
          </p:nvSpPr>
          <p:spPr bwMode="auto">
            <a:xfrm>
              <a:off x="4800" y="3648"/>
              <a:ext cx="391" cy="16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r>
                <a:rPr lang="fr-FR" sz="1100">
                  <a:solidFill>
                    <a:srgbClr val="000000"/>
                  </a:solidFill>
                </a:rPr>
                <a:t>Canal</a:t>
              </a:r>
              <a:endParaRPr lang="fr-FR" sz="1400">
                <a:solidFill>
                  <a:srgbClr val="000000"/>
                </a:solidFill>
              </a:endParaRPr>
            </a:p>
          </p:txBody>
        </p:sp>
        <p:sp>
          <p:nvSpPr>
            <p:cNvPr id="3115" name="Text Box 39"/>
            <p:cNvSpPr txBox="1">
              <a:spLocks noChangeArrowheads="1"/>
            </p:cNvSpPr>
            <p:nvPr/>
          </p:nvSpPr>
          <p:spPr bwMode="auto">
            <a:xfrm>
              <a:off x="4416" y="3072"/>
              <a:ext cx="321" cy="16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r>
                <a:rPr lang="fr-FR" sz="1100">
                  <a:solidFill>
                    <a:srgbClr val="000000"/>
                  </a:solidFill>
                </a:rPr>
                <a:t>Canal</a:t>
              </a:r>
              <a:endParaRPr lang="fr-FR" sz="1400">
                <a:solidFill>
                  <a:srgbClr val="000000"/>
                </a:solidFill>
              </a:endParaRPr>
            </a:p>
          </p:txBody>
        </p:sp>
        <p:sp>
          <p:nvSpPr>
            <p:cNvPr id="3116" name="Text Box 40"/>
            <p:cNvSpPr txBox="1">
              <a:spLocks noChangeArrowheads="1"/>
            </p:cNvSpPr>
            <p:nvPr/>
          </p:nvSpPr>
          <p:spPr bwMode="auto">
            <a:xfrm>
              <a:off x="5654" y="3190"/>
              <a:ext cx="586" cy="27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r>
                <a:rPr lang="fr-FR" sz="1100">
                  <a:solidFill>
                    <a:srgbClr val="000000"/>
                  </a:solidFill>
                </a:rPr>
                <a:t>Muraille</a:t>
              </a:r>
              <a:r>
                <a:rPr lang="fr-FR" sz="1400">
                  <a:solidFill>
                    <a:srgbClr val="000000"/>
                  </a:solidFill>
                </a:rPr>
                <a:t> </a:t>
              </a:r>
              <a:r>
                <a:rPr lang="fr-FR" sz="1100">
                  <a:solidFill>
                    <a:srgbClr val="000000"/>
                  </a:solidFill>
                </a:rPr>
                <a:t>écroulée</a:t>
              </a:r>
            </a:p>
          </p:txBody>
        </p:sp>
        <p:sp>
          <p:nvSpPr>
            <p:cNvPr id="3117" name="Text Box 41"/>
            <p:cNvSpPr txBox="1">
              <a:spLocks noChangeArrowheads="1"/>
            </p:cNvSpPr>
            <p:nvPr/>
          </p:nvSpPr>
          <p:spPr bwMode="auto">
            <a:xfrm>
              <a:off x="3792" y="3216"/>
              <a:ext cx="39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r>
                <a:rPr lang="fr-FR" sz="1000">
                  <a:solidFill>
                    <a:srgbClr val="000000"/>
                  </a:solidFill>
                </a:rPr>
                <a:t>Trottoir</a:t>
              </a:r>
              <a:endParaRPr lang="fr-FR" sz="1400">
                <a:solidFill>
                  <a:srgbClr val="000000"/>
                </a:solidFill>
              </a:endParaRPr>
            </a:p>
          </p:txBody>
        </p:sp>
        <p:sp>
          <p:nvSpPr>
            <p:cNvPr id="3118" name="Text Box 42"/>
            <p:cNvSpPr txBox="1">
              <a:spLocks noChangeArrowheads="1"/>
            </p:cNvSpPr>
            <p:nvPr/>
          </p:nvSpPr>
          <p:spPr bwMode="auto">
            <a:xfrm>
              <a:off x="3840" y="2976"/>
              <a:ext cx="410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r>
                <a:rPr lang="fr-FR" sz="1000">
                  <a:solidFill>
                    <a:srgbClr val="000000"/>
                  </a:solidFill>
                </a:rPr>
                <a:t>-2 à -3 m</a:t>
              </a:r>
              <a:endParaRPr lang="fr-FR" sz="1400">
                <a:solidFill>
                  <a:srgbClr val="000000"/>
                </a:solidFill>
              </a:endParaRPr>
            </a:p>
          </p:txBody>
        </p:sp>
        <p:sp>
          <p:nvSpPr>
            <p:cNvPr id="3119" name="Rectangle 43"/>
            <p:cNvSpPr>
              <a:spLocks noChangeArrowheads="1"/>
            </p:cNvSpPr>
            <p:nvPr/>
          </p:nvSpPr>
          <p:spPr bwMode="auto">
            <a:xfrm>
              <a:off x="3870" y="3024"/>
              <a:ext cx="319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FR">
                <a:solidFill>
                  <a:srgbClr val="000000"/>
                </a:solidFill>
              </a:endParaRPr>
            </a:p>
          </p:txBody>
        </p:sp>
        <p:sp>
          <p:nvSpPr>
            <p:cNvPr id="3120" name="Text Box 44"/>
            <p:cNvSpPr txBox="1">
              <a:spLocks noChangeArrowheads="1"/>
            </p:cNvSpPr>
            <p:nvPr/>
          </p:nvSpPr>
          <p:spPr bwMode="auto">
            <a:xfrm>
              <a:off x="2744" y="3634"/>
              <a:ext cx="593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r>
                <a:rPr lang="fr-FR" sz="1100">
                  <a:solidFill>
                    <a:srgbClr val="000000"/>
                  </a:solidFill>
                </a:rPr>
                <a:t>Vieux</a:t>
              </a:r>
              <a:r>
                <a:rPr lang="fr-FR" sz="1400">
                  <a:solidFill>
                    <a:srgbClr val="000000"/>
                  </a:solidFill>
                </a:rPr>
                <a:t> </a:t>
              </a:r>
              <a:r>
                <a:rPr lang="fr-FR" sz="1100">
                  <a:solidFill>
                    <a:srgbClr val="000000"/>
                  </a:solidFill>
                </a:rPr>
                <a:t>Forum</a:t>
              </a:r>
              <a:endParaRPr lang="fr-FR" sz="1400">
                <a:solidFill>
                  <a:srgbClr val="000000"/>
                </a:solidFill>
              </a:endParaRPr>
            </a:p>
          </p:txBody>
        </p:sp>
        <p:sp>
          <p:nvSpPr>
            <p:cNvPr id="3121" name="Text Box 45"/>
            <p:cNvSpPr txBox="1">
              <a:spLocks noChangeArrowheads="1"/>
            </p:cNvSpPr>
            <p:nvPr/>
          </p:nvSpPr>
          <p:spPr bwMode="auto">
            <a:xfrm>
              <a:off x="2808" y="3276"/>
              <a:ext cx="408" cy="16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r>
                <a:rPr lang="fr-FR" sz="1100">
                  <a:solidFill>
                    <a:srgbClr val="000000"/>
                  </a:solidFill>
                </a:rPr>
                <a:t>Pilastre</a:t>
              </a:r>
              <a:endParaRPr lang="fr-FR" sz="1400">
                <a:solidFill>
                  <a:srgbClr val="000000"/>
                </a:solidFill>
              </a:endParaRPr>
            </a:p>
          </p:txBody>
        </p:sp>
        <p:sp>
          <p:nvSpPr>
            <p:cNvPr id="3122" name="Text Box 46"/>
            <p:cNvSpPr txBox="1">
              <a:spLocks noChangeArrowheads="1"/>
            </p:cNvSpPr>
            <p:nvPr/>
          </p:nvSpPr>
          <p:spPr bwMode="auto">
            <a:xfrm>
              <a:off x="2304" y="2688"/>
              <a:ext cx="388" cy="16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r>
                <a:rPr lang="fr-FR" sz="1100">
                  <a:solidFill>
                    <a:srgbClr val="000000"/>
                  </a:solidFill>
                </a:rPr>
                <a:t>Trottoir</a:t>
              </a:r>
              <a:endParaRPr lang="fr-FR" sz="1400">
                <a:solidFill>
                  <a:srgbClr val="000000"/>
                </a:solidFill>
              </a:endParaRPr>
            </a:p>
          </p:txBody>
        </p:sp>
        <p:sp>
          <p:nvSpPr>
            <p:cNvPr id="3123" name="Text Box 47"/>
            <p:cNvSpPr txBox="1">
              <a:spLocks noChangeArrowheads="1"/>
            </p:cNvSpPr>
            <p:nvPr/>
          </p:nvSpPr>
          <p:spPr bwMode="auto">
            <a:xfrm>
              <a:off x="2352" y="2504"/>
              <a:ext cx="468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r>
                <a:rPr lang="fr-FR" sz="1000">
                  <a:solidFill>
                    <a:srgbClr val="000000"/>
                  </a:solidFill>
                </a:rPr>
                <a:t>-1.5 à -2 m</a:t>
              </a:r>
              <a:endParaRPr lang="fr-FR" sz="1400">
                <a:solidFill>
                  <a:srgbClr val="000000"/>
                </a:solidFill>
              </a:endParaRPr>
            </a:p>
          </p:txBody>
        </p:sp>
        <p:sp>
          <p:nvSpPr>
            <p:cNvPr id="3124" name="Rectangle 48"/>
            <p:cNvSpPr>
              <a:spLocks noChangeArrowheads="1"/>
            </p:cNvSpPr>
            <p:nvPr/>
          </p:nvSpPr>
          <p:spPr bwMode="auto">
            <a:xfrm>
              <a:off x="2400" y="2544"/>
              <a:ext cx="383" cy="89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FR">
                <a:solidFill>
                  <a:srgbClr val="000000"/>
                </a:solidFill>
              </a:endParaRPr>
            </a:p>
          </p:txBody>
        </p:sp>
        <p:sp>
          <p:nvSpPr>
            <p:cNvPr id="3125" name="Text Box 49"/>
            <p:cNvSpPr txBox="1">
              <a:spLocks noChangeArrowheads="1"/>
            </p:cNvSpPr>
            <p:nvPr/>
          </p:nvSpPr>
          <p:spPr bwMode="auto">
            <a:xfrm>
              <a:off x="2304" y="2928"/>
              <a:ext cx="352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r>
                <a:rPr lang="fr-FR" sz="1400" b="1">
                  <a:solidFill>
                    <a:srgbClr val="000000"/>
                  </a:solidFill>
                </a:rPr>
                <a:t>Quai</a:t>
              </a:r>
              <a:endParaRPr lang="fr-FR" sz="1400">
                <a:solidFill>
                  <a:srgbClr val="000000"/>
                </a:solidFill>
              </a:endParaRPr>
            </a:p>
          </p:txBody>
        </p:sp>
        <p:sp>
          <p:nvSpPr>
            <p:cNvPr id="3126" name="Text Box 50"/>
            <p:cNvSpPr txBox="1">
              <a:spLocks noChangeArrowheads="1"/>
            </p:cNvSpPr>
            <p:nvPr/>
          </p:nvSpPr>
          <p:spPr bwMode="auto">
            <a:xfrm>
              <a:off x="536" y="2503"/>
              <a:ext cx="311" cy="16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r>
                <a:rPr lang="fr-FR" sz="1100">
                  <a:solidFill>
                    <a:srgbClr val="000000"/>
                  </a:solidFill>
                </a:rPr>
                <a:t>Plage</a:t>
              </a:r>
              <a:endParaRPr lang="fr-FR" sz="1400">
                <a:solidFill>
                  <a:srgbClr val="000000"/>
                </a:solidFill>
              </a:endParaRPr>
            </a:p>
          </p:txBody>
        </p:sp>
        <p:sp>
          <p:nvSpPr>
            <p:cNvPr id="3127" name="Line 51"/>
            <p:cNvSpPr>
              <a:spLocks noChangeShapeType="1"/>
            </p:cNvSpPr>
            <p:nvPr/>
          </p:nvSpPr>
          <p:spPr bwMode="auto">
            <a:xfrm>
              <a:off x="816" y="2352"/>
              <a:ext cx="15" cy="212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3128" name="Line 52"/>
            <p:cNvSpPr>
              <a:spLocks noChangeShapeType="1"/>
            </p:cNvSpPr>
            <p:nvPr/>
          </p:nvSpPr>
          <p:spPr bwMode="auto">
            <a:xfrm>
              <a:off x="1599" y="2446"/>
              <a:ext cx="0" cy="207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3129" name="Text Box 53"/>
            <p:cNvSpPr txBox="1">
              <a:spLocks noChangeArrowheads="1"/>
            </p:cNvSpPr>
            <p:nvPr/>
          </p:nvSpPr>
          <p:spPr bwMode="auto">
            <a:xfrm>
              <a:off x="1599" y="2417"/>
              <a:ext cx="318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r>
                <a:rPr lang="fr-FR" sz="1000">
                  <a:solidFill>
                    <a:srgbClr val="3333CC"/>
                  </a:solidFill>
                </a:rPr>
                <a:t>100 m</a:t>
              </a:r>
            </a:p>
          </p:txBody>
        </p:sp>
        <p:sp>
          <p:nvSpPr>
            <p:cNvPr id="3130" name="Text Box 54"/>
            <p:cNvSpPr txBox="1">
              <a:spLocks noChangeArrowheads="1"/>
            </p:cNvSpPr>
            <p:nvPr/>
          </p:nvSpPr>
          <p:spPr bwMode="auto">
            <a:xfrm>
              <a:off x="816" y="2352"/>
              <a:ext cx="238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r>
                <a:rPr lang="fr-FR" sz="1000">
                  <a:solidFill>
                    <a:srgbClr val="3333CC"/>
                  </a:solidFill>
                </a:rPr>
                <a:t>0 m</a:t>
              </a:r>
              <a:endParaRPr lang="fr-FR" sz="1400">
                <a:solidFill>
                  <a:srgbClr val="3333CC"/>
                </a:solidFill>
              </a:endParaRPr>
            </a:p>
          </p:txBody>
        </p:sp>
        <p:sp>
          <p:nvSpPr>
            <p:cNvPr id="3131" name="Line 55"/>
            <p:cNvSpPr>
              <a:spLocks noChangeShapeType="1"/>
            </p:cNvSpPr>
            <p:nvPr/>
          </p:nvSpPr>
          <p:spPr bwMode="auto">
            <a:xfrm flipH="1" flipV="1">
              <a:off x="2335" y="1203"/>
              <a:ext cx="191" cy="681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arrow" w="med" len="med"/>
            </a:ln>
            <a:effectLst/>
            <a:scene3d>
              <a:camera prst="legacyObliqueTopRight"/>
              <a:lightRig rig="legacyFlat3" dir="b"/>
            </a:scene3d>
            <a:sp3d extrusionH="430200" prstMaterial="legacyWireframe">
              <a:bevelT w="13500" h="13500" prst="angle"/>
              <a:bevelB w="13500" h="13500" prst="angle"/>
              <a:extrusionClr>
                <a:schemeClr val="tx1"/>
              </a:extrusionClr>
            </a:sp3d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17961" dir="13500000" algn="ctr" rotWithShape="0">
                      <a:srgbClr val="000000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fr-FR"/>
            </a:p>
          </p:txBody>
        </p:sp>
        <p:sp>
          <p:nvSpPr>
            <p:cNvPr id="3132" name="Text Box 56"/>
            <p:cNvSpPr txBox="1">
              <a:spLocks noChangeArrowheads="1"/>
            </p:cNvSpPr>
            <p:nvPr/>
          </p:nvSpPr>
          <p:spPr bwMode="auto">
            <a:xfrm>
              <a:off x="2272" y="1752"/>
              <a:ext cx="191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r>
                <a:rPr lang="fr-FR" b="1">
                  <a:solidFill>
                    <a:srgbClr val="000000"/>
                  </a:solidFill>
                </a:rPr>
                <a:t>N</a:t>
              </a:r>
              <a:endParaRPr lang="fr-FR">
                <a:solidFill>
                  <a:srgbClr val="000000"/>
                </a:solidFill>
              </a:endParaRPr>
            </a:p>
          </p:txBody>
        </p:sp>
        <p:sp>
          <p:nvSpPr>
            <p:cNvPr id="3133" name="Text Box 57"/>
            <p:cNvSpPr txBox="1">
              <a:spLocks noChangeArrowheads="1"/>
            </p:cNvSpPr>
            <p:nvPr/>
          </p:nvSpPr>
          <p:spPr bwMode="auto">
            <a:xfrm>
              <a:off x="1248" y="1440"/>
              <a:ext cx="717" cy="5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>
                <a:lnSpc>
                  <a:spcPct val="120000"/>
                </a:lnSpc>
              </a:pPr>
              <a:r>
                <a:rPr lang="fr-FR" sz="1100">
                  <a:solidFill>
                    <a:srgbClr val="000000"/>
                  </a:solidFill>
                </a:rPr>
                <a:t>Blocs appareillés</a:t>
              </a:r>
            </a:p>
            <a:p>
              <a:r>
                <a:rPr lang="fr-FR" sz="1100">
                  <a:solidFill>
                    <a:srgbClr val="000000"/>
                  </a:solidFill>
                </a:rPr>
                <a:t>Blocs en vrac</a:t>
              </a:r>
            </a:p>
            <a:p>
              <a:pPr>
                <a:lnSpc>
                  <a:spcPct val="85000"/>
                </a:lnSpc>
              </a:pPr>
              <a:r>
                <a:rPr lang="fr-FR" sz="1100">
                  <a:solidFill>
                    <a:srgbClr val="000000"/>
                  </a:solidFill>
                </a:rPr>
                <a:t>Enrochements</a:t>
              </a:r>
            </a:p>
            <a:p>
              <a:pPr>
                <a:lnSpc>
                  <a:spcPct val="70000"/>
                </a:lnSpc>
              </a:pPr>
              <a:r>
                <a:rPr lang="fr-FR" sz="1100">
                  <a:solidFill>
                    <a:srgbClr val="000000"/>
                  </a:solidFill>
                </a:rPr>
                <a:t>Dalle en béton</a:t>
              </a:r>
            </a:p>
            <a:p>
              <a:pPr>
                <a:lnSpc>
                  <a:spcPct val="80000"/>
                </a:lnSpc>
              </a:pPr>
              <a:r>
                <a:rPr lang="fr-FR" sz="1100">
                  <a:solidFill>
                    <a:srgbClr val="000000"/>
                  </a:solidFill>
                </a:rPr>
                <a:t>Plage de sable</a:t>
              </a:r>
              <a:endParaRPr lang="fr-FR" sz="1400">
                <a:solidFill>
                  <a:srgbClr val="000000"/>
                </a:solidFill>
              </a:endParaRPr>
            </a:p>
          </p:txBody>
        </p:sp>
        <p:sp>
          <p:nvSpPr>
            <p:cNvPr id="3134" name="Line 62"/>
            <p:cNvSpPr>
              <a:spLocks noChangeShapeType="1"/>
            </p:cNvSpPr>
            <p:nvPr/>
          </p:nvSpPr>
          <p:spPr bwMode="auto">
            <a:xfrm flipH="1">
              <a:off x="2367" y="2832"/>
              <a:ext cx="129" cy="2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3135" name="Text Box 63"/>
            <p:cNvSpPr txBox="1">
              <a:spLocks noChangeArrowheads="1"/>
            </p:cNvSpPr>
            <p:nvPr/>
          </p:nvSpPr>
          <p:spPr bwMode="auto">
            <a:xfrm>
              <a:off x="2448" y="2736"/>
              <a:ext cx="138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r>
                <a:rPr lang="fr-FR" sz="1400" b="1">
                  <a:solidFill>
                    <a:srgbClr val="FF0000"/>
                  </a:solidFill>
                </a:rPr>
                <a:t>1</a:t>
              </a:r>
              <a:endParaRPr lang="fr-FR" sz="1400">
                <a:solidFill>
                  <a:srgbClr val="000000"/>
                </a:solidFill>
              </a:endParaRPr>
            </a:p>
          </p:txBody>
        </p:sp>
        <p:sp>
          <p:nvSpPr>
            <p:cNvPr id="3136" name="Line 64"/>
            <p:cNvSpPr>
              <a:spLocks noChangeShapeType="1"/>
            </p:cNvSpPr>
            <p:nvPr/>
          </p:nvSpPr>
          <p:spPr bwMode="auto">
            <a:xfrm flipH="1">
              <a:off x="2750" y="2880"/>
              <a:ext cx="82" cy="4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3137" name="Text Box 65"/>
            <p:cNvSpPr txBox="1">
              <a:spLocks noChangeArrowheads="1"/>
            </p:cNvSpPr>
            <p:nvPr/>
          </p:nvSpPr>
          <p:spPr bwMode="auto">
            <a:xfrm>
              <a:off x="2832" y="2784"/>
              <a:ext cx="126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r>
                <a:rPr lang="fr-FR" sz="1400" b="1">
                  <a:solidFill>
                    <a:srgbClr val="FF0000"/>
                  </a:solidFill>
                </a:rPr>
                <a:t>2</a:t>
              </a:r>
              <a:endParaRPr lang="fr-FR" sz="1400">
                <a:solidFill>
                  <a:srgbClr val="000000"/>
                </a:solidFill>
              </a:endParaRPr>
            </a:p>
          </p:txBody>
        </p:sp>
        <p:sp>
          <p:nvSpPr>
            <p:cNvPr id="3138" name="Line 66"/>
            <p:cNvSpPr>
              <a:spLocks noChangeShapeType="1"/>
            </p:cNvSpPr>
            <p:nvPr/>
          </p:nvSpPr>
          <p:spPr bwMode="auto">
            <a:xfrm flipH="1">
              <a:off x="2878" y="1795"/>
              <a:ext cx="96" cy="59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3139" name="Line 67"/>
            <p:cNvSpPr>
              <a:spLocks noChangeShapeType="1"/>
            </p:cNvSpPr>
            <p:nvPr/>
          </p:nvSpPr>
          <p:spPr bwMode="auto">
            <a:xfrm>
              <a:off x="3038" y="1706"/>
              <a:ext cx="160" cy="3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3140" name="Line 68"/>
            <p:cNvSpPr>
              <a:spLocks noChangeShapeType="1"/>
            </p:cNvSpPr>
            <p:nvPr/>
          </p:nvSpPr>
          <p:spPr bwMode="auto">
            <a:xfrm flipH="1" flipV="1">
              <a:off x="3070" y="1795"/>
              <a:ext cx="32" cy="11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3141" name="Line 69"/>
            <p:cNvSpPr>
              <a:spLocks noChangeShapeType="1"/>
            </p:cNvSpPr>
            <p:nvPr/>
          </p:nvSpPr>
          <p:spPr bwMode="auto">
            <a:xfrm>
              <a:off x="3518" y="1765"/>
              <a:ext cx="160" cy="3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3142" name="Line 70"/>
            <p:cNvSpPr>
              <a:spLocks noChangeShapeType="1"/>
            </p:cNvSpPr>
            <p:nvPr/>
          </p:nvSpPr>
          <p:spPr bwMode="auto">
            <a:xfrm>
              <a:off x="3806" y="1854"/>
              <a:ext cx="12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3143" name="Line 71"/>
            <p:cNvSpPr>
              <a:spLocks noChangeShapeType="1"/>
            </p:cNvSpPr>
            <p:nvPr/>
          </p:nvSpPr>
          <p:spPr bwMode="auto">
            <a:xfrm flipH="1" flipV="1">
              <a:off x="3838" y="1913"/>
              <a:ext cx="160" cy="3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3144" name="Line 72"/>
            <p:cNvSpPr>
              <a:spLocks noChangeShapeType="1"/>
            </p:cNvSpPr>
            <p:nvPr/>
          </p:nvSpPr>
          <p:spPr bwMode="auto">
            <a:xfrm flipV="1">
              <a:off x="4893" y="1676"/>
              <a:ext cx="128" cy="89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3145" name="Line 73"/>
            <p:cNvSpPr>
              <a:spLocks noChangeShapeType="1"/>
            </p:cNvSpPr>
            <p:nvPr/>
          </p:nvSpPr>
          <p:spPr bwMode="auto">
            <a:xfrm>
              <a:off x="5136" y="1920"/>
              <a:ext cx="13" cy="11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3146" name="Text Box 74"/>
            <p:cNvSpPr txBox="1">
              <a:spLocks noChangeArrowheads="1"/>
            </p:cNvSpPr>
            <p:nvPr/>
          </p:nvSpPr>
          <p:spPr bwMode="auto">
            <a:xfrm>
              <a:off x="2928" y="1728"/>
              <a:ext cx="146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r>
                <a:rPr lang="fr-FR" sz="1400" b="1">
                  <a:solidFill>
                    <a:srgbClr val="FF0000"/>
                  </a:solidFill>
                </a:rPr>
                <a:t>8</a:t>
              </a:r>
              <a:endParaRPr lang="fr-FR" sz="1400" b="1">
                <a:solidFill>
                  <a:srgbClr val="000000"/>
                </a:solidFill>
              </a:endParaRPr>
            </a:p>
          </p:txBody>
        </p:sp>
        <p:sp>
          <p:nvSpPr>
            <p:cNvPr id="3147" name="Text Box 75"/>
            <p:cNvSpPr txBox="1">
              <a:spLocks noChangeArrowheads="1"/>
            </p:cNvSpPr>
            <p:nvPr/>
          </p:nvSpPr>
          <p:spPr bwMode="auto">
            <a:xfrm>
              <a:off x="3024" y="1872"/>
              <a:ext cx="131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r>
                <a:rPr lang="fr-FR" sz="1400" b="1">
                  <a:solidFill>
                    <a:srgbClr val="FF0000"/>
                  </a:solidFill>
                </a:rPr>
                <a:t>9</a:t>
              </a:r>
              <a:endParaRPr lang="fr-FR" sz="1400" b="1">
                <a:solidFill>
                  <a:srgbClr val="000000"/>
                </a:solidFill>
              </a:endParaRPr>
            </a:p>
          </p:txBody>
        </p:sp>
        <p:sp>
          <p:nvSpPr>
            <p:cNvPr id="3148" name="Text Box 76"/>
            <p:cNvSpPr txBox="1">
              <a:spLocks noChangeArrowheads="1"/>
            </p:cNvSpPr>
            <p:nvPr/>
          </p:nvSpPr>
          <p:spPr bwMode="auto">
            <a:xfrm>
              <a:off x="2832" y="1617"/>
              <a:ext cx="268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r>
                <a:rPr lang="fr-FR" sz="1400" b="1">
                  <a:solidFill>
                    <a:srgbClr val="FF0000"/>
                  </a:solidFill>
                </a:rPr>
                <a:t>10</a:t>
              </a:r>
              <a:endParaRPr lang="fr-FR" sz="1400" b="1">
                <a:solidFill>
                  <a:srgbClr val="000000"/>
                </a:solidFill>
              </a:endParaRPr>
            </a:p>
          </p:txBody>
        </p:sp>
        <p:sp>
          <p:nvSpPr>
            <p:cNvPr id="3149" name="Text Box 77"/>
            <p:cNvSpPr txBox="1">
              <a:spLocks noChangeArrowheads="1"/>
            </p:cNvSpPr>
            <p:nvPr/>
          </p:nvSpPr>
          <p:spPr bwMode="auto">
            <a:xfrm>
              <a:off x="3936" y="1920"/>
              <a:ext cx="259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r>
                <a:rPr lang="fr-FR" sz="1400" b="1">
                  <a:solidFill>
                    <a:srgbClr val="FF0000"/>
                  </a:solidFill>
                </a:rPr>
                <a:t>11</a:t>
              </a:r>
              <a:endParaRPr lang="fr-FR" sz="1400" b="1">
                <a:solidFill>
                  <a:srgbClr val="000000"/>
                </a:solidFill>
              </a:endParaRPr>
            </a:p>
          </p:txBody>
        </p:sp>
        <p:sp>
          <p:nvSpPr>
            <p:cNvPr id="3150" name="Text Box 78"/>
            <p:cNvSpPr txBox="1">
              <a:spLocks noChangeArrowheads="1"/>
            </p:cNvSpPr>
            <p:nvPr/>
          </p:nvSpPr>
          <p:spPr bwMode="auto">
            <a:xfrm>
              <a:off x="3486" y="1588"/>
              <a:ext cx="306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r>
                <a:rPr lang="fr-FR" sz="1400" b="1">
                  <a:solidFill>
                    <a:srgbClr val="FF0000"/>
                  </a:solidFill>
                </a:rPr>
                <a:t>12</a:t>
              </a:r>
              <a:endParaRPr lang="fr-FR" sz="1400" b="1">
                <a:solidFill>
                  <a:srgbClr val="000000"/>
                </a:solidFill>
              </a:endParaRPr>
            </a:p>
          </p:txBody>
        </p:sp>
        <p:sp>
          <p:nvSpPr>
            <p:cNvPr id="3151" name="Text Box 79"/>
            <p:cNvSpPr txBox="1">
              <a:spLocks noChangeArrowheads="1"/>
            </p:cNvSpPr>
            <p:nvPr/>
          </p:nvSpPr>
          <p:spPr bwMode="auto">
            <a:xfrm>
              <a:off x="3735" y="1646"/>
              <a:ext cx="249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r>
                <a:rPr lang="fr-FR" sz="1400" b="1">
                  <a:solidFill>
                    <a:srgbClr val="FF0000"/>
                  </a:solidFill>
                </a:rPr>
                <a:t>13</a:t>
              </a:r>
            </a:p>
          </p:txBody>
        </p:sp>
        <p:sp>
          <p:nvSpPr>
            <p:cNvPr id="3152" name="Text Box 80"/>
            <p:cNvSpPr txBox="1">
              <a:spLocks noChangeArrowheads="1"/>
            </p:cNvSpPr>
            <p:nvPr/>
          </p:nvSpPr>
          <p:spPr bwMode="auto">
            <a:xfrm>
              <a:off x="4752" y="1728"/>
              <a:ext cx="254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r>
                <a:rPr lang="fr-FR" sz="1400" b="1">
                  <a:solidFill>
                    <a:srgbClr val="FF0000"/>
                  </a:solidFill>
                </a:rPr>
                <a:t>14</a:t>
              </a:r>
            </a:p>
          </p:txBody>
        </p:sp>
        <p:sp>
          <p:nvSpPr>
            <p:cNvPr id="3153" name="Text Box 81"/>
            <p:cNvSpPr txBox="1">
              <a:spLocks noChangeArrowheads="1"/>
            </p:cNvSpPr>
            <p:nvPr/>
          </p:nvSpPr>
          <p:spPr bwMode="auto">
            <a:xfrm>
              <a:off x="4992" y="1776"/>
              <a:ext cx="306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r>
                <a:rPr lang="fr-FR" sz="1400" b="1">
                  <a:solidFill>
                    <a:srgbClr val="FF0000"/>
                  </a:solidFill>
                </a:rPr>
                <a:t>15</a:t>
              </a:r>
            </a:p>
          </p:txBody>
        </p:sp>
        <p:sp>
          <p:nvSpPr>
            <p:cNvPr id="3154" name="Text Box 82"/>
            <p:cNvSpPr txBox="1">
              <a:spLocks noChangeArrowheads="1"/>
            </p:cNvSpPr>
            <p:nvPr/>
          </p:nvSpPr>
          <p:spPr bwMode="auto">
            <a:xfrm>
              <a:off x="5180" y="1237"/>
              <a:ext cx="772" cy="16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r>
                <a:rPr lang="fr-FR" sz="1100">
                  <a:solidFill>
                    <a:srgbClr val="000000"/>
                  </a:solidFill>
                </a:rPr>
                <a:t>Dalle sous-marine</a:t>
              </a:r>
              <a:endParaRPr lang="fr-FR" sz="1400">
                <a:solidFill>
                  <a:srgbClr val="000000"/>
                </a:solidFill>
              </a:endParaRPr>
            </a:p>
          </p:txBody>
        </p:sp>
        <p:sp>
          <p:nvSpPr>
            <p:cNvPr id="3155" name="Text Box 83"/>
            <p:cNvSpPr txBox="1">
              <a:spLocks noChangeArrowheads="1"/>
            </p:cNvSpPr>
            <p:nvPr/>
          </p:nvSpPr>
          <p:spPr bwMode="auto">
            <a:xfrm>
              <a:off x="5334" y="1706"/>
              <a:ext cx="522" cy="2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>
                <a:lnSpc>
                  <a:spcPct val="75000"/>
                </a:lnSpc>
              </a:pPr>
              <a:r>
                <a:rPr lang="fr-FR" sz="1100">
                  <a:solidFill>
                    <a:srgbClr val="000000"/>
                  </a:solidFill>
                </a:rPr>
                <a:t>Gros blocs en vrac</a:t>
              </a:r>
            </a:p>
          </p:txBody>
        </p:sp>
        <p:sp>
          <p:nvSpPr>
            <p:cNvPr id="3156" name="Text Box 84"/>
            <p:cNvSpPr txBox="1">
              <a:spLocks noChangeArrowheads="1"/>
            </p:cNvSpPr>
            <p:nvPr/>
          </p:nvSpPr>
          <p:spPr bwMode="auto">
            <a:xfrm>
              <a:off x="4893" y="1321"/>
              <a:ext cx="483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r>
                <a:rPr lang="fr-FR" sz="1600" b="1">
                  <a:solidFill>
                    <a:srgbClr val="000000"/>
                  </a:solidFill>
                </a:rPr>
                <a:t>Phare</a:t>
              </a:r>
              <a:endParaRPr lang="fr-FR" sz="1400" b="1">
                <a:solidFill>
                  <a:srgbClr val="000000"/>
                </a:solidFill>
              </a:endParaRPr>
            </a:p>
          </p:txBody>
        </p:sp>
        <p:sp>
          <p:nvSpPr>
            <p:cNvPr id="3157" name="Text Box 93"/>
            <p:cNvSpPr txBox="1">
              <a:spLocks noChangeArrowheads="1"/>
            </p:cNvSpPr>
            <p:nvPr/>
          </p:nvSpPr>
          <p:spPr bwMode="auto">
            <a:xfrm>
              <a:off x="912" y="1152"/>
              <a:ext cx="103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r>
                <a:rPr lang="fr-FR" sz="1000">
                  <a:solidFill>
                    <a:srgbClr val="000000"/>
                  </a:solidFill>
                </a:rPr>
                <a:t>0	       100 m</a:t>
              </a:r>
            </a:p>
          </p:txBody>
        </p:sp>
      </p:grpSp>
      <p:sp>
        <p:nvSpPr>
          <p:cNvPr id="3079" name="Rectangle 2"/>
          <p:cNvSpPr txBox="1">
            <a:spLocks noChangeArrowheads="1"/>
          </p:cNvSpPr>
          <p:nvPr/>
        </p:nvSpPr>
        <p:spPr bwMode="auto">
          <a:xfrm>
            <a:off x="606425" y="260350"/>
            <a:ext cx="37973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ctr"/>
            <a:r>
              <a:rPr lang="fr-FR" sz="3200" b="1">
                <a:solidFill>
                  <a:schemeClr val="tx2"/>
                </a:solidFill>
              </a:rPr>
              <a:t>LEPTIS MAGNA </a:t>
            </a:r>
            <a:br>
              <a:rPr lang="fr-FR" sz="3200" b="1">
                <a:solidFill>
                  <a:schemeClr val="tx2"/>
                </a:solidFill>
              </a:rPr>
            </a:br>
            <a:r>
              <a:rPr lang="fr-FR" sz="3200" b="1">
                <a:solidFill>
                  <a:schemeClr val="tx2"/>
                </a:solidFill>
              </a:rPr>
              <a:t>Côte Nord </a:t>
            </a:r>
            <a:r>
              <a:rPr lang="fr-FR" sz="1400" b="1">
                <a:solidFill>
                  <a:schemeClr val="tx2"/>
                </a:solidFill>
              </a:rPr>
              <a:t>(avec photos)</a:t>
            </a:r>
            <a:endParaRPr lang="fr-FR" sz="3200" b="1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e 2"/>
          <p:cNvGrpSpPr/>
          <p:nvPr/>
        </p:nvGrpSpPr>
        <p:grpSpPr>
          <a:xfrm>
            <a:off x="0" y="0"/>
            <a:ext cx="9906000" cy="6858000"/>
            <a:chOff x="0" y="0"/>
            <a:chExt cx="9906000" cy="6858000"/>
          </a:xfrm>
        </p:grpSpPr>
        <p:sp>
          <p:nvSpPr>
            <p:cNvPr id="2" name="Rectangle 1"/>
            <p:cNvSpPr/>
            <p:nvPr/>
          </p:nvSpPr>
          <p:spPr bwMode="auto">
            <a:xfrm>
              <a:off x="0" y="0"/>
              <a:ext cx="9906000" cy="68580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grpSp>
          <p:nvGrpSpPr>
            <p:cNvPr id="2050" name="Groupe 1"/>
            <p:cNvGrpSpPr>
              <a:grpSpLocks/>
            </p:cNvGrpSpPr>
            <p:nvPr/>
          </p:nvGrpSpPr>
          <p:grpSpPr bwMode="auto">
            <a:xfrm>
              <a:off x="495301" y="381001"/>
              <a:ext cx="8822531" cy="6130925"/>
              <a:chOff x="457200" y="381000"/>
              <a:chExt cx="8143875" cy="6130925"/>
            </a:xfrm>
            <a:solidFill>
              <a:schemeClr val="bg1"/>
            </a:solidFill>
          </p:grpSpPr>
          <p:pic>
            <p:nvPicPr>
              <p:cNvPr id="2051" name="Picture 6" descr="C:\Donnees\Perso\Leptis\Quai Nord coupe.jpg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57200" y="1905000"/>
                <a:ext cx="6553200" cy="4606925"/>
              </a:xfrm>
              <a:prstGeom prst="rect">
                <a:avLst/>
              </a:prstGeom>
              <a:grp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52" name="Picture 7" descr="C:\Donnees\Perso\Leptis\Quai Nord anneau.jpg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800600" y="1524000"/>
                <a:ext cx="3800475" cy="1587500"/>
              </a:xfrm>
              <a:prstGeom prst="rect">
                <a:avLst/>
              </a:prstGeom>
              <a:grp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2053" name="Rectangle 8"/>
              <p:cNvSpPr>
                <a:spLocks noChangeArrowheads="1"/>
              </p:cNvSpPr>
              <p:nvPr/>
            </p:nvSpPr>
            <p:spPr bwMode="auto">
              <a:xfrm>
                <a:off x="533400" y="381000"/>
                <a:ext cx="3200400" cy="830997"/>
              </a:xfrm>
              <a:prstGeom prst="rect">
                <a:avLst/>
              </a:prstGeom>
              <a:grp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r>
                  <a:rPr lang="fr-FR" b="1" dirty="0"/>
                  <a:t>LEPTIS MAGNA Quai de la côte Nord</a:t>
                </a:r>
              </a:p>
            </p:txBody>
          </p:sp>
          <p:cxnSp>
            <p:nvCxnSpPr>
              <p:cNvPr id="2054" name="AutoShape 9"/>
              <p:cNvCxnSpPr>
                <a:cxnSpLocks noChangeShapeType="1"/>
              </p:cNvCxnSpPr>
              <p:nvPr/>
            </p:nvCxnSpPr>
            <p:spPr bwMode="auto">
              <a:xfrm rot="5400000" flipH="1">
                <a:off x="3371850" y="3105150"/>
                <a:ext cx="1219200" cy="1104900"/>
              </a:xfrm>
              <a:prstGeom prst="curvedConnector2">
                <a:avLst/>
              </a:prstGeom>
              <a:grp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055" name="AutoShape 10"/>
              <p:cNvCxnSpPr>
                <a:cxnSpLocks noChangeShapeType="1"/>
              </p:cNvCxnSpPr>
              <p:nvPr/>
            </p:nvCxnSpPr>
            <p:spPr bwMode="auto">
              <a:xfrm rot="-5400000">
                <a:off x="4112419" y="307181"/>
                <a:ext cx="381000" cy="2967038"/>
              </a:xfrm>
              <a:prstGeom prst="curvedConnector3">
                <a:avLst>
                  <a:gd name="adj1" fmla="val 160000"/>
                </a:avLst>
              </a:prstGeom>
              <a:grp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sp>
            <p:nvSpPr>
              <p:cNvPr id="2056" name="Rectangle 11"/>
              <p:cNvSpPr>
                <a:spLocks noChangeArrowheads="1"/>
              </p:cNvSpPr>
              <p:nvPr/>
            </p:nvSpPr>
            <p:spPr bwMode="auto">
              <a:xfrm>
                <a:off x="6096000" y="3124200"/>
                <a:ext cx="1759653" cy="307777"/>
              </a:xfrm>
              <a:prstGeom prst="rect">
                <a:avLst/>
              </a:prstGeom>
              <a:grp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fr-FR" sz="1400"/>
                  <a:t>Anneau de pierre taillée</a:t>
                </a:r>
                <a:endParaRPr lang="fr-FR" sz="1200"/>
              </a:p>
            </p:txBody>
          </p:sp>
          <p:sp>
            <p:nvSpPr>
              <p:cNvPr id="2057" name="AutoShape 12"/>
              <p:cNvSpPr>
                <a:spLocks noChangeArrowheads="1"/>
              </p:cNvSpPr>
              <p:nvPr/>
            </p:nvSpPr>
            <p:spPr bwMode="auto">
              <a:xfrm>
                <a:off x="1219200" y="5486400"/>
                <a:ext cx="533400" cy="152400"/>
              </a:xfrm>
              <a:prstGeom prst="downArrowCallout">
                <a:avLst>
                  <a:gd name="adj1" fmla="val 179181"/>
                  <a:gd name="adj2" fmla="val 105729"/>
                  <a:gd name="adj3" fmla="val 30208"/>
                  <a:gd name="adj4" fmla="val 69792"/>
                </a:avLst>
              </a:prstGeom>
              <a:grp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99FF99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fr-FR" sz="700"/>
                  <a:t>-1.5 à -2.0</a:t>
                </a:r>
                <a:endParaRPr lang="fr-FR" sz="900"/>
              </a:p>
            </p:txBody>
          </p:sp>
          <p:sp>
            <p:nvSpPr>
              <p:cNvPr id="2058" name="AutoShape 13"/>
              <p:cNvSpPr>
                <a:spLocks noChangeArrowheads="1"/>
              </p:cNvSpPr>
              <p:nvPr/>
            </p:nvSpPr>
            <p:spPr bwMode="auto">
              <a:xfrm>
                <a:off x="3810000" y="5029200"/>
                <a:ext cx="304800" cy="152400"/>
              </a:xfrm>
              <a:prstGeom prst="downArrowCallout">
                <a:avLst>
                  <a:gd name="adj1" fmla="val 120833"/>
                  <a:gd name="adj2" fmla="val 60417"/>
                  <a:gd name="adj3" fmla="val 27083"/>
                  <a:gd name="adj4" fmla="val 69792"/>
                </a:avLst>
              </a:prstGeom>
              <a:grp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99FF99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fr-FR" sz="700"/>
                  <a:t>+0.85</a:t>
                </a:r>
                <a:endParaRPr lang="fr-FR" sz="800"/>
              </a:p>
            </p:txBody>
          </p:sp>
          <p:sp>
            <p:nvSpPr>
              <p:cNvPr id="2059" name="AutoShape 14"/>
              <p:cNvSpPr>
                <a:spLocks noChangeArrowheads="1"/>
              </p:cNvSpPr>
              <p:nvPr/>
            </p:nvSpPr>
            <p:spPr bwMode="auto">
              <a:xfrm>
                <a:off x="4343400" y="4876800"/>
                <a:ext cx="304800" cy="152400"/>
              </a:xfrm>
              <a:prstGeom prst="downArrowCallout">
                <a:avLst>
                  <a:gd name="adj1" fmla="val 120833"/>
                  <a:gd name="adj2" fmla="val 60417"/>
                  <a:gd name="adj3" fmla="val 22917"/>
                  <a:gd name="adj4" fmla="val 69792"/>
                </a:avLst>
              </a:prstGeom>
              <a:grp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99FF99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fr-FR" sz="700"/>
                  <a:t>+1.30</a:t>
                </a:r>
                <a:endParaRPr lang="fr-FR" sz="800"/>
              </a:p>
            </p:txBody>
          </p:sp>
          <p:sp>
            <p:nvSpPr>
              <p:cNvPr id="2060" name="AutoShape 15"/>
              <p:cNvSpPr>
                <a:spLocks noChangeArrowheads="1"/>
              </p:cNvSpPr>
              <p:nvPr/>
            </p:nvSpPr>
            <p:spPr bwMode="auto">
              <a:xfrm>
                <a:off x="5638800" y="4724400"/>
                <a:ext cx="304800" cy="152400"/>
              </a:xfrm>
              <a:prstGeom prst="downArrowCallout">
                <a:avLst>
                  <a:gd name="adj1" fmla="val 120833"/>
                  <a:gd name="adj2" fmla="val 60417"/>
                  <a:gd name="adj3" fmla="val 30208"/>
                  <a:gd name="adj4" fmla="val 69792"/>
                </a:avLst>
              </a:prstGeom>
              <a:grp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99FF99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fr-FR" sz="700"/>
                  <a:t>+2.35</a:t>
                </a:r>
                <a:endParaRPr lang="fr-FR" sz="800"/>
              </a:p>
            </p:txBody>
          </p:sp>
          <p:sp>
            <p:nvSpPr>
              <p:cNvPr id="2061" name="Rectangle 16"/>
              <p:cNvSpPr>
                <a:spLocks noChangeArrowheads="1"/>
              </p:cNvSpPr>
              <p:nvPr/>
            </p:nvSpPr>
            <p:spPr bwMode="auto">
              <a:xfrm>
                <a:off x="3581400" y="2590800"/>
                <a:ext cx="1371600" cy="228600"/>
              </a:xfrm>
              <a:prstGeom prst="rect">
                <a:avLst/>
              </a:prstGeom>
              <a:grp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r>
                  <a:rPr lang="fr-FR" sz="900"/>
                  <a:t>Marche en pierre taillée</a:t>
                </a:r>
                <a:endParaRPr lang="fr-FR" sz="800"/>
              </a:p>
            </p:txBody>
          </p:sp>
          <p:sp>
            <p:nvSpPr>
              <p:cNvPr id="2062" name="Rectangle 18"/>
              <p:cNvSpPr>
                <a:spLocks noChangeArrowheads="1"/>
              </p:cNvSpPr>
              <p:nvPr/>
            </p:nvSpPr>
            <p:spPr bwMode="auto">
              <a:xfrm>
                <a:off x="1066800" y="3646488"/>
                <a:ext cx="1268394" cy="230832"/>
              </a:xfrm>
              <a:prstGeom prst="rect">
                <a:avLst/>
              </a:prstGeom>
              <a:grp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fr-FR" sz="900"/>
                  <a:t>Blocs 2t en soubassement</a:t>
                </a:r>
                <a:endParaRPr lang="fr-FR" sz="800"/>
              </a:p>
            </p:txBody>
          </p:sp>
          <p:sp>
            <p:nvSpPr>
              <p:cNvPr id="2063" name="Rectangle 19"/>
              <p:cNvSpPr>
                <a:spLocks noChangeArrowheads="1"/>
              </p:cNvSpPr>
              <p:nvPr/>
            </p:nvSpPr>
            <p:spPr bwMode="auto">
              <a:xfrm>
                <a:off x="2590800" y="2351088"/>
                <a:ext cx="424968" cy="230832"/>
              </a:xfrm>
              <a:prstGeom prst="rect">
                <a:avLst/>
              </a:prstGeom>
              <a:grp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fr-FR" sz="900"/>
                  <a:t>Béton</a:t>
                </a:r>
                <a:endParaRPr lang="fr-FR" sz="800"/>
              </a:p>
            </p:txBody>
          </p:sp>
          <p:sp>
            <p:nvSpPr>
              <p:cNvPr id="2064" name="Rectangle 20"/>
              <p:cNvSpPr>
                <a:spLocks noChangeArrowheads="1"/>
              </p:cNvSpPr>
              <p:nvPr/>
            </p:nvSpPr>
            <p:spPr bwMode="auto">
              <a:xfrm>
                <a:off x="3657600" y="2122488"/>
                <a:ext cx="501913" cy="230832"/>
              </a:xfrm>
              <a:prstGeom prst="rect">
                <a:avLst/>
              </a:prstGeom>
              <a:grp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fr-FR" sz="900"/>
                  <a:t>Dallage</a:t>
                </a:r>
                <a:endParaRPr lang="fr-FR" sz="800"/>
              </a:p>
            </p:txBody>
          </p:sp>
          <p:sp>
            <p:nvSpPr>
              <p:cNvPr id="2065" name="Rectangle 21"/>
              <p:cNvSpPr>
                <a:spLocks noChangeArrowheads="1"/>
              </p:cNvSpPr>
              <p:nvPr/>
            </p:nvSpPr>
            <p:spPr bwMode="auto">
              <a:xfrm>
                <a:off x="5029200" y="3733800"/>
                <a:ext cx="682625" cy="523220"/>
              </a:xfrm>
              <a:prstGeom prst="rect">
                <a:avLst/>
              </a:prstGeom>
              <a:grp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r>
                  <a:rPr lang="fr-FR" sz="2800"/>
                  <a:t> </a:t>
                </a:r>
                <a:r>
                  <a:rPr lang="fr-FR" sz="900"/>
                  <a:t>Colonnes</a:t>
                </a:r>
                <a:r>
                  <a:rPr lang="fr-FR" sz="1400"/>
                  <a:t> </a:t>
                </a:r>
              </a:p>
            </p:txBody>
          </p:sp>
          <p:sp>
            <p:nvSpPr>
              <p:cNvPr id="2066" name="Rectangle 22"/>
              <p:cNvSpPr>
                <a:spLocks noChangeArrowheads="1"/>
              </p:cNvSpPr>
              <p:nvPr/>
            </p:nvSpPr>
            <p:spPr bwMode="auto">
              <a:xfrm>
                <a:off x="5867400" y="4038600"/>
                <a:ext cx="838200" cy="369332"/>
              </a:xfrm>
              <a:prstGeom prst="rect">
                <a:avLst/>
              </a:prstGeom>
              <a:grp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r>
                  <a:rPr lang="fr-FR" sz="900"/>
                  <a:t>Mur en blocs</a:t>
                </a:r>
              </a:p>
              <a:p>
                <a:r>
                  <a:rPr lang="fr-FR" sz="900"/>
                  <a:t>appareillés</a:t>
                </a:r>
                <a:endParaRPr lang="fr-FR" sz="80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569696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Thème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Thème Offic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Thème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ème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hème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ème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ème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ème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ème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96</TotalTime>
  <Words>205</Words>
  <Application>Microsoft Office PowerPoint</Application>
  <PresentationFormat>Format A4 (210 x 297 mm)</PresentationFormat>
  <Paragraphs>102</Paragraphs>
  <Slides>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7" baseType="lpstr">
      <vt:lpstr>Times New Roman</vt:lpstr>
      <vt:lpstr>Arial</vt:lpstr>
      <vt:lpstr>Calibri</vt:lpstr>
      <vt:lpstr>Thème Office</vt:lpstr>
      <vt:lpstr>LEPTIS MAGNA  Côte Nord</vt:lpstr>
      <vt:lpstr>LEPTIS MAGNA  Côte Nord</vt:lpstr>
      <vt:lpstr>Présentation PowerPoint</vt:lpstr>
    </vt:vector>
  </TitlesOfParts>
  <Company>SOCIETE SOGREAH INGENIERIE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LEPTIS MAGNA  Côte Nord</dc:title>
  <dc:creator>SOCIETE SOGREAH INGENIERIE</dc:creator>
  <cp:lastModifiedBy>AdG</cp:lastModifiedBy>
  <cp:revision>4</cp:revision>
  <cp:lastPrinted>2000-11-19T22:35:42Z</cp:lastPrinted>
  <dcterms:created xsi:type="dcterms:W3CDTF">2000-11-19T21:23:38Z</dcterms:created>
  <dcterms:modified xsi:type="dcterms:W3CDTF">2011-09-14T19:39:35Z</dcterms:modified>
</cp:coreProperties>
</file>