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5EF-D030-4EC5-B18E-F00374AEEC32}" type="datetimeFigureOut">
              <a:rPr lang="fr-FR" smtClean="0"/>
              <a:t>28/03/2016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052C-0E68-482D-BC2E-7D6B453681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71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5EF-D030-4EC5-B18E-F00374AEEC32}" type="datetimeFigureOut">
              <a:rPr lang="fr-FR" smtClean="0"/>
              <a:t>28/03/2016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052C-0E68-482D-BC2E-7D6B453681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016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5EF-D030-4EC5-B18E-F00374AEEC32}" type="datetimeFigureOut">
              <a:rPr lang="fr-FR" smtClean="0"/>
              <a:t>28/03/2016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052C-0E68-482D-BC2E-7D6B453681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63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5EF-D030-4EC5-B18E-F00374AEEC32}" type="datetimeFigureOut">
              <a:rPr lang="fr-FR" smtClean="0"/>
              <a:t>28/03/2016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052C-0E68-482D-BC2E-7D6B453681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73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5EF-D030-4EC5-B18E-F00374AEEC32}" type="datetimeFigureOut">
              <a:rPr lang="fr-FR" smtClean="0"/>
              <a:t>28/03/2016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052C-0E68-482D-BC2E-7D6B453681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97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5EF-D030-4EC5-B18E-F00374AEEC32}" type="datetimeFigureOut">
              <a:rPr lang="fr-FR" smtClean="0"/>
              <a:t>28/03/2016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052C-0E68-482D-BC2E-7D6B453681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33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5EF-D030-4EC5-B18E-F00374AEEC32}" type="datetimeFigureOut">
              <a:rPr lang="fr-FR" smtClean="0"/>
              <a:t>28/03/2016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052C-0E68-482D-BC2E-7D6B453681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10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5EF-D030-4EC5-B18E-F00374AEEC32}" type="datetimeFigureOut">
              <a:rPr lang="fr-FR" smtClean="0"/>
              <a:t>28/03/2016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052C-0E68-482D-BC2E-7D6B453681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001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5EF-D030-4EC5-B18E-F00374AEEC32}" type="datetimeFigureOut">
              <a:rPr lang="fr-FR" smtClean="0"/>
              <a:t>28/03/2016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052C-0E68-482D-BC2E-7D6B453681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24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5EF-D030-4EC5-B18E-F00374AEEC32}" type="datetimeFigureOut">
              <a:rPr lang="fr-FR" smtClean="0"/>
              <a:t>28/03/2016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052C-0E68-482D-BC2E-7D6B453681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8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5EF-D030-4EC5-B18E-F00374AEEC32}" type="datetimeFigureOut">
              <a:rPr lang="fr-FR" smtClean="0"/>
              <a:t>28/03/2016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052C-0E68-482D-BC2E-7D6B453681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63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075EF-D030-4EC5-B18E-F00374AEEC32}" type="datetimeFigureOut">
              <a:rPr lang="fr-FR" smtClean="0"/>
              <a:t>28/03/2016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B052C-0E68-482D-BC2E-7D6B453681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72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e 98"/>
          <p:cNvGrpSpPr/>
          <p:nvPr/>
        </p:nvGrpSpPr>
        <p:grpSpPr>
          <a:xfrm>
            <a:off x="766921" y="-8041"/>
            <a:ext cx="10036062" cy="6596694"/>
            <a:chOff x="766921" y="-8041"/>
            <a:chExt cx="9994015" cy="6682442"/>
          </a:xfrm>
        </p:grpSpPr>
        <p:grpSp>
          <p:nvGrpSpPr>
            <p:cNvPr id="78" name="Groupe 77"/>
            <p:cNvGrpSpPr/>
            <p:nvPr/>
          </p:nvGrpSpPr>
          <p:grpSpPr>
            <a:xfrm>
              <a:off x="3487851" y="941460"/>
              <a:ext cx="1460166" cy="1836895"/>
              <a:chOff x="10731834" y="1478968"/>
              <a:chExt cx="1460166" cy="1836895"/>
            </a:xfrm>
          </p:grpSpPr>
          <p:sp>
            <p:nvSpPr>
              <p:cNvPr id="76" name="Flèche vers le bas 75"/>
              <p:cNvSpPr/>
              <p:nvPr/>
            </p:nvSpPr>
            <p:spPr>
              <a:xfrm>
                <a:off x="10731834" y="1478968"/>
                <a:ext cx="484632" cy="1836895"/>
              </a:xfrm>
              <a:prstGeom prst="downArrow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" name="ZoneTexte 76"/>
              <p:cNvSpPr txBox="1"/>
              <p:nvPr/>
            </p:nvSpPr>
            <p:spPr>
              <a:xfrm>
                <a:off x="11061562" y="1763803"/>
                <a:ext cx="113043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dirty="0" err="1"/>
                  <a:t>North</a:t>
                </a:r>
                <a:r>
                  <a:rPr lang="fr-FR" sz="1600" dirty="0"/>
                  <a:t> </a:t>
                </a:r>
                <a:r>
                  <a:rPr lang="fr-FR" sz="1600" dirty="0" err="1"/>
                  <a:t>wind</a:t>
                </a:r>
                <a:endParaRPr lang="fr-FR" sz="1600" dirty="0"/>
              </a:p>
              <a:p>
                <a:r>
                  <a:rPr lang="fr-FR" sz="1600" dirty="0" err="1"/>
                  <a:t>year</a:t>
                </a:r>
                <a:r>
                  <a:rPr lang="fr-FR" sz="1600" dirty="0"/>
                  <a:t> round</a:t>
                </a:r>
              </a:p>
            </p:txBody>
          </p:sp>
        </p:grpSp>
        <p:grpSp>
          <p:nvGrpSpPr>
            <p:cNvPr id="18" name="Groupe 17"/>
            <p:cNvGrpSpPr/>
            <p:nvPr/>
          </p:nvGrpSpPr>
          <p:grpSpPr>
            <a:xfrm>
              <a:off x="766921" y="-3322"/>
              <a:ext cx="2224355" cy="4029222"/>
              <a:chOff x="230254" y="-3322"/>
              <a:chExt cx="2224355" cy="4029222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905000" y="685800"/>
                <a:ext cx="266700" cy="3340100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" name="Forme en L 5"/>
              <p:cNvSpPr/>
              <p:nvPr/>
            </p:nvSpPr>
            <p:spPr>
              <a:xfrm rot="19182602">
                <a:off x="1746249" y="127000"/>
                <a:ext cx="660400" cy="635000"/>
              </a:xfrm>
              <a:prstGeom prst="corner">
                <a:avLst>
                  <a:gd name="adj1" fmla="val 30000"/>
                  <a:gd name="adj2" fmla="val 32000"/>
                </a:avLst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ZoneTexte 6"/>
              <p:cNvSpPr txBox="1"/>
              <p:nvPr/>
            </p:nvSpPr>
            <p:spPr>
              <a:xfrm>
                <a:off x="1761791" y="-3322"/>
                <a:ext cx="6928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b="1" dirty="0">
                    <a:solidFill>
                      <a:srgbClr val="002060"/>
                    </a:solidFill>
                  </a:rPr>
                  <a:t>Nile</a:t>
                </a:r>
              </a:p>
            </p:txBody>
          </p:sp>
          <p:sp>
            <p:nvSpPr>
              <p:cNvPr id="14" name="ZoneTexte 13"/>
              <p:cNvSpPr txBox="1"/>
              <p:nvPr/>
            </p:nvSpPr>
            <p:spPr>
              <a:xfrm>
                <a:off x="419543" y="3035280"/>
                <a:ext cx="15522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err="1"/>
                  <a:t>Syene</a:t>
                </a:r>
                <a:r>
                  <a:rPr lang="fr-FR" dirty="0"/>
                  <a:t> (</a:t>
                </a:r>
                <a:r>
                  <a:rPr lang="fr-FR" dirty="0" err="1"/>
                  <a:t>Aswan</a:t>
                </a:r>
                <a:r>
                  <a:rPr lang="fr-FR" dirty="0"/>
                  <a:t>)</a:t>
                </a:r>
              </a:p>
            </p:txBody>
          </p:sp>
          <p:sp>
            <p:nvSpPr>
              <p:cNvPr id="15" name="ZoneTexte 14"/>
              <p:cNvSpPr txBox="1"/>
              <p:nvPr/>
            </p:nvSpPr>
            <p:spPr>
              <a:xfrm>
                <a:off x="544760" y="1900988"/>
                <a:ext cx="13868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err="1"/>
                  <a:t>Coptos</a:t>
                </a:r>
                <a:r>
                  <a:rPr lang="fr-FR" dirty="0"/>
                  <a:t> (</a:t>
                </a:r>
                <a:r>
                  <a:rPr lang="fr-FR" dirty="0" err="1"/>
                  <a:t>Qift</a:t>
                </a:r>
                <a:r>
                  <a:rPr lang="fr-FR" dirty="0"/>
                  <a:t>)</a:t>
                </a:r>
              </a:p>
            </p:txBody>
          </p:sp>
          <p:sp>
            <p:nvSpPr>
              <p:cNvPr id="16" name="ZoneTexte 15"/>
              <p:cNvSpPr txBox="1"/>
              <p:nvPr/>
            </p:nvSpPr>
            <p:spPr>
              <a:xfrm>
                <a:off x="230254" y="703466"/>
                <a:ext cx="17470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Memphis (</a:t>
                </a:r>
                <a:r>
                  <a:rPr lang="fr-FR" dirty="0" err="1"/>
                  <a:t>Cairo</a:t>
                </a:r>
                <a:r>
                  <a:rPr lang="fr-FR" dirty="0"/>
                  <a:t>)</a:t>
                </a:r>
              </a:p>
            </p:txBody>
          </p:sp>
        </p:grpSp>
        <p:grpSp>
          <p:nvGrpSpPr>
            <p:cNvPr id="29" name="Groupe 28"/>
            <p:cNvGrpSpPr/>
            <p:nvPr/>
          </p:nvGrpSpPr>
          <p:grpSpPr>
            <a:xfrm>
              <a:off x="5874278" y="945798"/>
              <a:ext cx="2735026" cy="5647981"/>
              <a:chOff x="3750111" y="945798"/>
              <a:chExt cx="2735026" cy="5647981"/>
            </a:xfrm>
          </p:grpSpPr>
          <p:sp>
            <p:nvSpPr>
              <p:cNvPr id="20" name="Flèche vers le bas 19"/>
              <p:cNvSpPr/>
              <p:nvPr/>
            </p:nvSpPr>
            <p:spPr>
              <a:xfrm>
                <a:off x="5575300" y="945798"/>
                <a:ext cx="484632" cy="2737928"/>
              </a:xfrm>
              <a:prstGeom prst="downArrow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Flèche vers le bas 21"/>
              <p:cNvSpPr/>
              <p:nvPr/>
            </p:nvSpPr>
            <p:spPr>
              <a:xfrm rot="10800000">
                <a:off x="5588000" y="4787900"/>
                <a:ext cx="484632" cy="1805878"/>
              </a:xfrm>
              <a:prstGeom prst="downArrow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" name="Flèche vers le bas 22"/>
              <p:cNvSpPr/>
              <p:nvPr/>
            </p:nvSpPr>
            <p:spPr>
              <a:xfrm>
                <a:off x="4776061" y="4787901"/>
                <a:ext cx="484632" cy="1805878"/>
              </a:xfrm>
              <a:prstGeom prst="downArrow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" name="ZoneTexte 23"/>
              <p:cNvSpPr txBox="1"/>
              <p:nvPr/>
            </p:nvSpPr>
            <p:spPr>
              <a:xfrm>
                <a:off x="4572000" y="1282700"/>
                <a:ext cx="113043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dirty="0" err="1"/>
                  <a:t>North</a:t>
                </a:r>
                <a:r>
                  <a:rPr lang="fr-FR" sz="1600" dirty="0"/>
                  <a:t> </a:t>
                </a:r>
                <a:r>
                  <a:rPr lang="fr-FR" sz="1600" dirty="0" err="1"/>
                  <a:t>wind</a:t>
                </a:r>
                <a:endParaRPr lang="fr-FR" sz="1600" dirty="0"/>
              </a:p>
              <a:p>
                <a:r>
                  <a:rPr lang="fr-FR" sz="1600" dirty="0" err="1"/>
                  <a:t>year</a:t>
                </a:r>
                <a:r>
                  <a:rPr lang="fr-FR" sz="1600" dirty="0"/>
                  <a:t> round</a:t>
                </a:r>
              </a:p>
            </p:txBody>
          </p:sp>
          <p:sp>
            <p:nvSpPr>
              <p:cNvPr id="25" name="ZoneTexte 24"/>
              <p:cNvSpPr txBox="1"/>
              <p:nvPr/>
            </p:nvSpPr>
            <p:spPr>
              <a:xfrm>
                <a:off x="5235179" y="4169823"/>
                <a:ext cx="124995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dirty="0"/>
                  <a:t>South </a:t>
                </a:r>
                <a:r>
                  <a:rPr lang="fr-FR" sz="1600" dirty="0" err="1"/>
                  <a:t>wind</a:t>
                </a:r>
                <a:endParaRPr lang="fr-FR" sz="1600" dirty="0"/>
              </a:p>
              <a:p>
                <a:r>
                  <a:rPr lang="fr-FR" sz="1600" dirty="0" err="1"/>
                  <a:t>Nov</a:t>
                </a:r>
                <a:r>
                  <a:rPr lang="fr-FR" sz="1600" dirty="0"/>
                  <a:t> &gt; March</a:t>
                </a:r>
              </a:p>
            </p:txBody>
          </p:sp>
          <p:sp>
            <p:nvSpPr>
              <p:cNvPr id="26" name="ZoneTexte 25"/>
              <p:cNvSpPr txBox="1"/>
              <p:nvPr/>
            </p:nvSpPr>
            <p:spPr>
              <a:xfrm>
                <a:off x="3750111" y="5172168"/>
                <a:ext cx="113043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dirty="0" err="1"/>
                  <a:t>North</a:t>
                </a:r>
                <a:r>
                  <a:rPr lang="fr-FR" sz="1600" dirty="0"/>
                  <a:t> </a:t>
                </a:r>
                <a:r>
                  <a:rPr lang="fr-FR" sz="1600" dirty="0" err="1"/>
                  <a:t>wind</a:t>
                </a:r>
                <a:endParaRPr lang="fr-FR" sz="1600" dirty="0"/>
              </a:p>
              <a:p>
                <a:r>
                  <a:rPr lang="fr-FR" sz="1600" dirty="0"/>
                  <a:t>July &gt; Sept</a:t>
                </a:r>
              </a:p>
            </p:txBody>
          </p:sp>
        </p:grpSp>
        <p:grpSp>
          <p:nvGrpSpPr>
            <p:cNvPr id="28" name="Groupe 27"/>
            <p:cNvGrpSpPr/>
            <p:nvPr/>
          </p:nvGrpSpPr>
          <p:grpSpPr>
            <a:xfrm>
              <a:off x="2936967" y="945798"/>
              <a:ext cx="1686817" cy="3080102"/>
              <a:chOff x="1905000" y="945798"/>
              <a:chExt cx="1686817" cy="3080102"/>
            </a:xfrm>
          </p:grpSpPr>
          <p:sp>
            <p:nvSpPr>
              <p:cNvPr id="21" name="Flèche vers le haut 20"/>
              <p:cNvSpPr/>
              <p:nvPr/>
            </p:nvSpPr>
            <p:spPr>
              <a:xfrm>
                <a:off x="1905000" y="945798"/>
                <a:ext cx="484632" cy="3080102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ZoneTexte 26"/>
              <p:cNvSpPr txBox="1"/>
              <p:nvPr/>
            </p:nvSpPr>
            <p:spPr>
              <a:xfrm>
                <a:off x="2281650" y="3107928"/>
                <a:ext cx="13101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dirty="0"/>
                  <a:t>Flood </a:t>
                </a:r>
                <a:r>
                  <a:rPr lang="fr-FR" sz="1600" dirty="0" err="1"/>
                  <a:t>current</a:t>
                </a:r>
                <a:endParaRPr lang="fr-FR" sz="1600" dirty="0"/>
              </a:p>
              <a:p>
                <a:r>
                  <a:rPr lang="fr-FR" sz="1600" dirty="0"/>
                  <a:t>July &gt; </a:t>
                </a:r>
                <a:r>
                  <a:rPr lang="fr-FR" sz="1600" dirty="0" err="1"/>
                  <a:t>Nov</a:t>
                </a:r>
                <a:endParaRPr lang="fr-FR" sz="1600" dirty="0"/>
              </a:p>
            </p:txBody>
          </p:sp>
        </p:grpSp>
        <p:grpSp>
          <p:nvGrpSpPr>
            <p:cNvPr id="60" name="Groupe 59"/>
            <p:cNvGrpSpPr/>
            <p:nvPr/>
          </p:nvGrpSpPr>
          <p:grpSpPr>
            <a:xfrm>
              <a:off x="8098178" y="-8041"/>
              <a:ext cx="2662758" cy="6682442"/>
              <a:chOff x="7129711" y="-8041"/>
              <a:chExt cx="2662758" cy="6682442"/>
            </a:xfrm>
          </p:grpSpPr>
          <p:grpSp>
            <p:nvGrpSpPr>
              <p:cNvPr id="19" name="Groupe 18"/>
              <p:cNvGrpSpPr/>
              <p:nvPr/>
            </p:nvGrpSpPr>
            <p:grpSpPr>
              <a:xfrm>
                <a:off x="7129711" y="-8041"/>
                <a:ext cx="2662758" cy="6682442"/>
                <a:chOff x="4894511" y="-8041"/>
                <a:chExt cx="2662758" cy="6682442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5359400" y="685799"/>
                  <a:ext cx="281779" cy="5980744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" name="ZoneTexte 7"/>
                <p:cNvSpPr txBox="1"/>
                <p:nvPr/>
              </p:nvSpPr>
              <p:spPr>
                <a:xfrm>
                  <a:off x="4894511" y="-8041"/>
                  <a:ext cx="119648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2400" b="1" dirty="0" err="1">
                      <a:solidFill>
                        <a:srgbClr val="002060"/>
                      </a:solidFill>
                    </a:rPr>
                    <a:t>Red</a:t>
                  </a:r>
                  <a:r>
                    <a:rPr lang="fr-FR" sz="2400" b="1" dirty="0">
                      <a:solidFill>
                        <a:srgbClr val="002060"/>
                      </a:solidFill>
                    </a:rPr>
                    <a:t> </a:t>
                  </a:r>
                  <a:r>
                    <a:rPr lang="fr-FR" sz="2400" b="1" dirty="0" err="1">
                      <a:solidFill>
                        <a:srgbClr val="002060"/>
                      </a:solidFill>
                    </a:rPr>
                    <a:t>Sea</a:t>
                  </a:r>
                  <a:endParaRPr lang="fr-FR" sz="2400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9" name="ZoneTexte 8"/>
                <p:cNvSpPr txBox="1"/>
                <p:nvPr/>
              </p:nvSpPr>
              <p:spPr>
                <a:xfrm>
                  <a:off x="5575511" y="542088"/>
                  <a:ext cx="147393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 err="1"/>
                    <a:t>Clysma</a:t>
                  </a:r>
                  <a:r>
                    <a:rPr lang="fr-FR" dirty="0"/>
                    <a:t> (Suez)</a:t>
                  </a:r>
                </a:p>
              </p:txBody>
            </p:sp>
            <p:sp>
              <p:nvSpPr>
                <p:cNvPr id="10" name="ZoneTexte 9"/>
                <p:cNvSpPr txBox="1"/>
                <p:nvPr/>
              </p:nvSpPr>
              <p:spPr>
                <a:xfrm>
                  <a:off x="6160122" y="5890316"/>
                  <a:ext cx="91385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err="1"/>
                    <a:t>Qana</a:t>
                  </a:r>
                  <a:r>
                    <a:rPr lang="fr-FR" dirty="0"/>
                    <a:t> (</a:t>
                  </a:r>
                  <a:r>
                    <a:rPr lang="fr-FR" dirty="0" err="1"/>
                    <a:t>Bir</a:t>
                  </a:r>
                  <a:r>
                    <a:rPr lang="fr-FR" dirty="0"/>
                    <a:t> Ali)</a:t>
                  </a:r>
                </a:p>
              </p:txBody>
            </p:sp>
            <p:sp>
              <p:nvSpPr>
                <p:cNvPr id="11" name="ZoneTexte 10"/>
                <p:cNvSpPr txBox="1"/>
                <p:nvPr/>
              </p:nvSpPr>
              <p:spPr>
                <a:xfrm>
                  <a:off x="5594684" y="5315451"/>
                  <a:ext cx="13436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 err="1"/>
                    <a:t>Adulis</a:t>
                  </a:r>
                  <a:r>
                    <a:rPr lang="fr-FR" dirty="0"/>
                    <a:t> (</a:t>
                  </a:r>
                  <a:r>
                    <a:rPr lang="fr-FR" dirty="0" err="1"/>
                    <a:t>Zula</a:t>
                  </a:r>
                  <a:r>
                    <a:rPr lang="fr-FR" dirty="0"/>
                    <a:t>)</a:t>
                  </a:r>
                </a:p>
              </p:txBody>
            </p:sp>
            <p:sp>
              <p:nvSpPr>
                <p:cNvPr id="12" name="ZoneTexte 11"/>
                <p:cNvSpPr txBox="1"/>
                <p:nvPr/>
              </p:nvSpPr>
              <p:spPr>
                <a:xfrm>
                  <a:off x="5557907" y="3276723"/>
                  <a:ext cx="10045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 err="1"/>
                    <a:t>Berenike</a:t>
                  </a:r>
                  <a:endParaRPr lang="fr-FR" dirty="0"/>
                </a:p>
              </p:txBody>
            </p:sp>
            <p:sp>
              <p:nvSpPr>
                <p:cNvPr id="13" name="ZoneTexte 12"/>
                <p:cNvSpPr txBox="1"/>
                <p:nvPr/>
              </p:nvSpPr>
              <p:spPr>
                <a:xfrm>
                  <a:off x="5565704" y="1900988"/>
                  <a:ext cx="1991565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err="1"/>
                    <a:t>Myos</a:t>
                  </a:r>
                  <a:r>
                    <a:rPr lang="fr-FR" dirty="0"/>
                    <a:t> </a:t>
                  </a:r>
                  <a:r>
                    <a:rPr lang="fr-FR" dirty="0" err="1"/>
                    <a:t>Hormos</a:t>
                  </a:r>
                  <a:r>
                    <a:rPr lang="fr-FR" dirty="0"/>
                    <a:t> (</a:t>
                  </a:r>
                  <a:r>
                    <a:rPr lang="fr-FR" dirty="0" err="1"/>
                    <a:t>Quseir</a:t>
                  </a:r>
                  <a:r>
                    <a:rPr lang="fr-FR" dirty="0"/>
                    <a:t> al-</a:t>
                  </a:r>
                  <a:r>
                    <a:rPr lang="fr-FR" dirty="0" err="1"/>
                    <a:t>Qadim</a:t>
                  </a:r>
                  <a:r>
                    <a:rPr lang="fr-FR" dirty="0"/>
                    <a:t>)</a:t>
                  </a: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 rot="5400000">
                  <a:off x="6100685" y="5983972"/>
                  <a:ext cx="218808" cy="116205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4" name="Groupe 33"/>
              <p:cNvGrpSpPr/>
              <p:nvPr/>
            </p:nvGrpSpPr>
            <p:grpSpPr>
              <a:xfrm>
                <a:off x="8104179" y="909539"/>
                <a:ext cx="655928" cy="571003"/>
                <a:chOff x="7014553" y="793853"/>
                <a:chExt cx="655928" cy="571003"/>
              </a:xfrm>
            </p:grpSpPr>
            <p:sp>
              <p:nvSpPr>
                <p:cNvPr id="30" name="ZoneTexte 29"/>
                <p:cNvSpPr txBox="1"/>
                <p:nvPr/>
              </p:nvSpPr>
              <p:spPr>
                <a:xfrm>
                  <a:off x="7033768" y="867732"/>
                  <a:ext cx="6367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b="1" dirty="0">
                      <a:solidFill>
                        <a:srgbClr val="FF0000"/>
                      </a:solidFill>
                    </a:rPr>
                    <a:t>2 </a:t>
                  </a:r>
                  <a:r>
                    <a:rPr lang="fr-FR" b="1" dirty="0" err="1">
                      <a:solidFill>
                        <a:srgbClr val="FF0000"/>
                      </a:solidFill>
                    </a:rPr>
                    <a:t>wk</a:t>
                  </a:r>
                  <a:endParaRPr lang="fr-FR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32" name="Connecteur droit avec flèche 31"/>
                <p:cNvCxnSpPr/>
                <p:nvPr/>
              </p:nvCxnSpPr>
              <p:spPr>
                <a:xfrm flipV="1">
                  <a:off x="7014553" y="793853"/>
                  <a:ext cx="0" cy="571003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e 40"/>
              <p:cNvGrpSpPr/>
              <p:nvPr/>
            </p:nvGrpSpPr>
            <p:grpSpPr>
              <a:xfrm>
                <a:off x="7998031" y="5641022"/>
                <a:ext cx="758760" cy="600991"/>
                <a:chOff x="6846406" y="1024488"/>
                <a:chExt cx="758760" cy="600991"/>
              </a:xfrm>
            </p:grpSpPr>
            <p:sp>
              <p:nvSpPr>
                <p:cNvPr id="42" name="ZoneTexte 41"/>
                <p:cNvSpPr txBox="1"/>
                <p:nvPr/>
              </p:nvSpPr>
              <p:spPr>
                <a:xfrm>
                  <a:off x="6968453" y="1024488"/>
                  <a:ext cx="6367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b="1" dirty="0">
                      <a:solidFill>
                        <a:srgbClr val="FF0000"/>
                      </a:solidFill>
                    </a:rPr>
                    <a:t>2 </a:t>
                  </a:r>
                  <a:r>
                    <a:rPr lang="fr-FR" b="1" dirty="0" err="1">
                      <a:solidFill>
                        <a:srgbClr val="FF0000"/>
                      </a:solidFill>
                    </a:rPr>
                    <a:t>wk</a:t>
                  </a:r>
                  <a:endParaRPr lang="fr-FR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3" name="Connecteur droit avec flèche 42"/>
                <p:cNvCxnSpPr/>
                <p:nvPr/>
              </p:nvCxnSpPr>
              <p:spPr>
                <a:xfrm>
                  <a:off x="6846406" y="1191287"/>
                  <a:ext cx="368200" cy="434192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e 43"/>
              <p:cNvGrpSpPr/>
              <p:nvPr/>
            </p:nvGrpSpPr>
            <p:grpSpPr>
              <a:xfrm>
                <a:off x="8118616" y="3838074"/>
                <a:ext cx="655928" cy="571003"/>
                <a:chOff x="7014553" y="532597"/>
                <a:chExt cx="655928" cy="571003"/>
              </a:xfrm>
            </p:grpSpPr>
            <p:sp>
              <p:nvSpPr>
                <p:cNvPr id="45" name="ZoneTexte 44"/>
                <p:cNvSpPr txBox="1"/>
                <p:nvPr/>
              </p:nvSpPr>
              <p:spPr>
                <a:xfrm>
                  <a:off x="7033768" y="606476"/>
                  <a:ext cx="6367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b="1" dirty="0">
                      <a:solidFill>
                        <a:srgbClr val="FF0000"/>
                      </a:solidFill>
                    </a:rPr>
                    <a:t>2 </a:t>
                  </a:r>
                  <a:r>
                    <a:rPr lang="fr-FR" b="1" dirty="0" err="1">
                      <a:solidFill>
                        <a:srgbClr val="FF0000"/>
                      </a:solidFill>
                    </a:rPr>
                    <a:t>wk</a:t>
                  </a:r>
                  <a:endParaRPr lang="fr-FR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6" name="Connecteur droit avec flèche 45"/>
                <p:cNvCxnSpPr/>
                <p:nvPr/>
              </p:nvCxnSpPr>
              <p:spPr>
                <a:xfrm flipV="1">
                  <a:off x="7014553" y="532597"/>
                  <a:ext cx="0" cy="571003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e 46"/>
              <p:cNvGrpSpPr/>
              <p:nvPr/>
            </p:nvGrpSpPr>
            <p:grpSpPr>
              <a:xfrm>
                <a:off x="8118616" y="2499074"/>
                <a:ext cx="655928" cy="571003"/>
                <a:chOff x="7014553" y="846105"/>
                <a:chExt cx="655928" cy="571003"/>
              </a:xfrm>
            </p:grpSpPr>
            <p:sp>
              <p:nvSpPr>
                <p:cNvPr id="48" name="ZoneTexte 47"/>
                <p:cNvSpPr txBox="1"/>
                <p:nvPr/>
              </p:nvSpPr>
              <p:spPr>
                <a:xfrm>
                  <a:off x="7033768" y="893858"/>
                  <a:ext cx="6367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b="1" dirty="0">
                      <a:solidFill>
                        <a:srgbClr val="FF0000"/>
                      </a:solidFill>
                    </a:rPr>
                    <a:t>1 </a:t>
                  </a:r>
                  <a:r>
                    <a:rPr lang="fr-FR" b="1" dirty="0" err="1">
                      <a:solidFill>
                        <a:srgbClr val="FF0000"/>
                      </a:solidFill>
                    </a:rPr>
                    <a:t>wk</a:t>
                  </a:r>
                  <a:endParaRPr lang="fr-FR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9" name="Connecteur droit avec flèche 48"/>
                <p:cNvCxnSpPr/>
                <p:nvPr/>
              </p:nvCxnSpPr>
              <p:spPr>
                <a:xfrm flipV="1">
                  <a:off x="7014553" y="846105"/>
                  <a:ext cx="0" cy="571003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9" name="Groupe 58"/>
            <p:cNvGrpSpPr/>
            <p:nvPr/>
          </p:nvGrpSpPr>
          <p:grpSpPr>
            <a:xfrm>
              <a:off x="1367404" y="1117715"/>
              <a:ext cx="861161" cy="652461"/>
              <a:chOff x="335437" y="1066915"/>
              <a:chExt cx="861161" cy="652461"/>
            </a:xfrm>
          </p:grpSpPr>
          <p:grpSp>
            <p:nvGrpSpPr>
              <p:cNvPr id="38" name="Groupe 37"/>
              <p:cNvGrpSpPr/>
              <p:nvPr/>
            </p:nvGrpSpPr>
            <p:grpSpPr>
              <a:xfrm>
                <a:off x="335437" y="1066915"/>
                <a:ext cx="679247" cy="571003"/>
                <a:chOff x="6335306" y="911420"/>
                <a:chExt cx="679247" cy="571003"/>
              </a:xfrm>
            </p:grpSpPr>
            <p:sp>
              <p:nvSpPr>
                <p:cNvPr id="39" name="ZoneTexte 38"/>
                <p:cNvSpPr txBox="1"/>
                <p:nvPr/>
              </p:nvSpPr>
              <p:spPr>
                <a:xfrm>
                  <a:off x="6335306" y="1024623"/>
                  <a:ext cx="6367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b="1" dirty="0">
                      <a:solidFill>
                        <a:srgbClr val="FF0000"/>
                      </a:solidFill>
                    </a:rPr>
                    <a:t>2 </a:t>
                  </a:r>
                  <a:r>
                    <a:rPr lang="fr-FR" b="1" dirty="0" err="1">
                      <a:solidFill>
                        <a:srgbClr val="FF0000"/>
                      </a:solidFill>
                    </a:rPr>
                    <a:t>wk</a:t>
                  </a:r>
                  <a:endParaRPr lang="fr-FR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0" name="Connecteur droit avec flèche 39"/>
                <p:cNvCxnSpPr/>
                <p:nvPr/>
              </p:nvCxnSpPr>
              <p:spPr>
                <a:xfrm flipV="1">
                  <a:off x="7014553" y="911420"/>
                  <a:ext cx="0" cy="571003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7" name="Connecteur droit avec flèche 56"/>
              <p:cNvCxnSpPr/>
              <p:nvPr/>
            </p:nvCxnSpPr>
            <p:spPr>
              <a:xfrm flipH="1">
                <a:off x="1193599" y="1106144"/>
                <a:ext cx="2999" cy="613232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Connecteur droit 61"/>
            <p:cNvCxnSpPr/>
            <p:nvPr/>
          </p:nvCxnSpPr>
          <p:spPr>
            <a:xfrm flipV="1">
              <a:off x="2936967" y="875660"/>
              <a:ext cx="5489369" cy="12472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/>
            <p:cNvCxnSpPr/>
            <p:nvPr/>
          </p:nvCxnSpPr>
          <p:spPr>
            <a:xfrm>
              <a:off x="2921469" y="2270320"/>
              <a:ext cx="5504867" cy="1047408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>
            <a:xfrm flipV="1">
              <a:off x="2936967" y="2097129"/>
              <a:ext cx="5489369" cy="12472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ZoneTexte 70"/>
            <p:cNvSpPr txBox="1"/>
            <p:nvPr/>
          </p:nvSpPr>
          <p:spPr>
            <a:xfrm>
              <a:off x="5171583" y="558956"/>
              <a:ext cx="8146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0.5 </a:t>
              </a:r>
              <a:r>
                <a:rPr lang="fr-FR" b="1" dirty="0" err="1"/>
                <a:t>wk</a:t>
              </a:r>
              <a:endParaRPr lang="fr-FR" b="1" dirty="0"/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5249960" y="2409024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2 </a:t>
              </a:r>
              <a:r>
                <a:rPr lang="fr-FR" b="1" dirty="0" err="1"/>
                <a:t>wk</a:t>
              </a:r>
              <a:endParaRPr lang="fr-FR" b="1" dirty="0"/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5249959" y="1774212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1 </a:t>
              </a:r>
              <a:r>
                <a:rPr lang="fr-FR" b="1" dirty="0" err="1"/>
                <a:t>wk</a:t>
              </a:r>
              <a:endParaRPr lang="fr-FR" b="1" dirty="0"/>
            </a:p>
          </p:txBody>
        </p:sp>
        <p:sp>
          <p:nvSpPr>
            <p:cNvPr id="74" name="ZoneTexte 73"/>
            <p:cNvSpPr txBox="1"/>
            <p:nvPr/>
          </p:nvSpPr>
          <p:spPr>
            <a:xfrm rot="16200000">
              <a:off x="7377240" y="5575483"/>
              <a:ext cx="11544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NE  </a:t>
              </a:r>
              <a:r>
                <a:rPr lang="fr-FR" sz="1400" dirty="0" err="1"/>
                <a:t>monsoon</a:t>
              </a:r>
              <a:endParaRPr lang="fr-FR" sz="1400" dirty="0"/>
            </a:p>
          </p:txBody>
        </p:sp>
        <p:sp>
          <p:nvSpPr>
            <p:cNvPr id="75" name="ZoneTexte 74"/>
            <p:cNvSpPr txBox="1"/>
            <p:nvPr/>
          </p:nvSpPr>
          <p:spPr>
            <a:xfrm rot="16200000">
              <a:off x="6544729" y="5441135"/>
              <a:ext cx="11916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SW  </a:t>
              </a:r>
              <a:r>
                <a:rPr lang="fr-FR" sz="1400" dirty="0" err="1"/>
                <a:t>monsoon</a:t>
              </a:r>
              <a:endParaRPr lang="fr-FR" sz="1400" dirty="0"/>
            </a:p>
          </p:txBody>
        </p:sp>
        <p:grpSp>
          <p:nvGrpSpPr>
            <p:cNvPr id="85" name="Groupe 84"/>
            <p:cNvGrpSpPr/>
            <p:nvPr/>
          </p:nvGrpSpPr>
          <p:grpSpPr>
            <a:xfrm>
              <a:off x="1629626" y="4468148"/>
              <a:ext cx="2694737" cy="2168442"/>
              <a:chOff x="610722" y="4415896"/>
              <a:chExt cx="2694737" cy="2168442"/>
            </a:xfrm>
          </p:grpSpPr>
          <p:sp>
            <p:nvSpPr>
              <p:cNvPr id="84" name="Rectangle à coins arrondis 83"/>
              <p:cNvSpPr/>
              <p:nvPr/>
            </p:nvSpPr>
            <p:spPr>
              <a:xfrm>
                <a:off x="610722" y="4415896"/>
                <a:ext cx="2694737" cy="2168442"/>
              </a:xfrm>
              <a:prstGeom prst="roundRect">
                <a:avLst/>
              </a:prstGeom>
              <a:noFill/>
              <a:ln w="285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83" name="Groupe 82"/>
              <p:cNvGrpSpPr/>
              <p:nvPr/>
            </p:nvGrpSpPr>
            <p:grpSpPr>
              <a:xfrm>
                <a:off x="921916" y="4713496"/>
                <a:ext cx="2306593" cy="1645050"/>
                <a:chOff x="556886" y="5089034"/>
                <a:chExt cx="2306593" cy="1645050"/>
              </a:xfrm>
            </p:grpSpPr>
            <p:sp>
              <p:nvSpPr>
                <p:cNvPr id="79" name="ZoneTexte 78"/>
                <p:cNvSpPr txBox="1"/>
                <p:nvPr/>
              </p:nvSpPr>
              <p:spPr>
                <a:xfrm>
                  <a:off x="556886" y="5089034"/>
                  <a:ext cx="2306593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b="1" dirty="0"/>
                    <a:t>1 </a:t>
                  </a:r>
                  <a:r>
                    <a:rPr lang="fr-FR" b="1" dirty="0" err="1"/>
                    <a:t>wk</a:t>
                  </a:r>
                  <a:r>
                    <a:rPr lang="fr-FR" b="1" dirty="0"/>
                    <a:t>: </a:t>
                  </a:r>
                  <a:r>
                    <a:rPr lang="fr-FR" sz="1600" dirty="0"/>
                    <a:t>one </a:t>
                  </a:r>
                  <a:r>
                    <a:rPr lang="fr-FR" sz="1600" dirty="0" err="1"/>
                    <a:t>week</a:t>
                  </a:r>
                  <a:r>
                    <a:rPr lang="fr-FR" sz="1600" dirty="0"/>
                    <a:t> </a:t>
                  </a:r>
                  <a:r>
                    <a:rPr lang="fr-FR" sz="1600" dirty="0" err="1"/>
                    <a:t>walking</a:t>
                  </a:r>
                  <a:endParaRPr lang="fr-FR" sz="1600" dirty="0"/>
                </a:p>
                <a:p>
                  <a:r>
                    <a:rPr lang="fr-FR" b="1" dirty="0">
                      <a:solidFill>
                        <a:srgbClr val="FF0000"/>
                      </a:solidFill>
                    </a:rPr>
                    <a:t>1 </a:t>
                  </a:r>
                  <a:r>
                    <a:rPr lang="fr-FR" b="1" dirty="0" err="1">
                      <a:solidFill>
                        <a:srgbClr val="FF0000"/>
                      </a:solidFill>
                    </a:rPr>
                    <a:t>wk</a:t>
                  </a:r>
                  <a:r>
                    <a:rPr lang="fr-FR" b="1" dirty="0"/>
                    <a:t>: </a:t>
                  </a:r>
                  <a:r>
                    <a:rPr lang="fr-FR" sz="1600" dirty="0"/>
                    <a:t>one </a:t>
                  </a:r>
                  <a:r>
                    <a:rPr lang="fr-FR" sz="1600" dirty="0" err="1"/>
                    <a:t>week</a:t>
                  </a:r>
                  <a:r>
                    <a:rPr lang="fr-FR" sz="1600" dirty="0"/>
                    <a:t> </a:t>
                  </a:r>
                  <a:r>
                    <a:rPr lang="fr-FR" sz="1600" dirty="0" err="1"/>
                    <a:t>sailing</a:t>
                  </a:r>
                  <a:endParaRPr lang="fr-FR" dirty="0"/>
                </a:p>
              </p:txBody>
            </p:sp>
            <p:sp>
              <p:nvSpPr>
                <p:cNvPr id="80" name="Flèche vers le bas 79"/>
                <p:cNvSpPr/>
                <p:nvPr/>
              </p:nvSpPr>
              <p:spPr>
                <a:xfrm rot="16200000">
                  <a:off x="662334" y="5688902"/>
                  <a:ext cx="484632" cy="584215"/>
                </a:xfrm>
                <a:prstGeom prst="downArrow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1" name="Flèche vers le haut 80"/>
                <p:cNvSpPr/>
                <p:nvPr/>
              </p:nvSpPr>
              <p:spPr>
                <a:xfrm rot="5400000">
                  <a:off x="648757" y="6189241"/>
                  <a:ext cx="484632" cy="605053"/>
                </a:xfrm>
                <a:prstGeom prst="up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2" name="ZoneTexte 81"/>
                <p:cNvSpPr txBox="1"/>
                <p:nvPr/>
              </p:nvSpPr>
              <p:spPr>
                <a:xfrm>
                  <a:off x="1264651" y="5813276"/>
                  <a:ext cx="797206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1600" dirty="0" err="1"/>
                    <a:t>wind</a:t>
                  </a:r>
                  <a:endParaRPr lang="fr-FR" sz="1600" dirty="0"/>
                </a:p>
                <a:p>
                  <a:endParaRPr lang="fr-FR" sz="1600" dirty="0"/>
                </a:p>
                <a:p>
                  <a:r>
                    <a:rPr lang="fr-FR" sz="1600" dirty="0" err="1"/>
                    <a:t>current</a:t>
                  </a:r>
                  <a:endParaRPr lang="fr-FR" dirty="0"/>
                </a:p>
              </p:txBody>
            </p:sp>
          </p:grpSp>
        </p:grpSp>
        <p:cxnSp>
          <p:nvCxnSpPr>
            <p:cNvPr id="86" name="Connecteur droit avec flèche 85"/>
            <p:cNvCxnSpPr/>
            <p:nvPr/>
          </p:nvCxnSpPr>
          <p:spPr>
            <a:xfrm flipH="1">
              <a:off x="8996255" y="1304391"/>
              <a:ext cx="2999" cy="61323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ZoneTexte 86"/>
            <p:cNvSpPr txBox="1"/>
            <p:nvPr/>
          </p:nvSpPr>
          <p:spPr>
            <a:xfrm>
              <a:off x="8980496" y="1442050"/>
              <a:ext cx="8146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FF0000"/>
                  </a:solidFill>
                </a:rPr>
                <a:t>0.5 </a:t>
              </a:r>
              <a:r>
                <a:rPr lang="fr-FR" b="1" dirty="0" err="1">
                  <a:solidFill>
                    <a:srgbClr val="FF0000"/>
                  </a:solidFill>
                </a:rPr>
                <a:t>wk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cxnSp>
          <p:nvCxnSpPr>
            <p:cNvPr id="88" name="Connecteur droit avec flèche 87"/>
            <p:cNvCxnSpPr/>
            <p:nvPr/>
          </p:nvCxnSpPr>
          <p:spPr>
            <a:xfrm flipH="1">
              <a:off x="9005444" y="2774324"/>
              <a:ext cx="2999" cy="61323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ZoneTexte 88"/>
            <p:cNvSpPr txBox="1"/>
            <p:nvPr/>
          </p:nvSpPr>
          <p:spPr>
            <a:xfrm>
              <a:off x="9002692" y="2990361"/>
              <a:ext cx="8146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FF0000"/>
                  </a:solidFill>
                </a:rPr>
                <a:t>0.5 </a:t>
              </a:r>
              <a:r>
                <a:rPr lang="fr-FR" b="1" dirty="0" err="1">
                  <a:solidFill>
                    <a:srgbClr val="FF0000"/>
                  </a:solidFill>
                </a:rPr>
                <a:t>wk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cxnSp>
          <p:nvCxnSpPr>
            <p:cNvPr id="90" name="Connecteur droit avec flèche 89"/>
            <p:cNvCxnSpPr/>
            <p:nvPr/>
          </p:nvCxnSpPr>
          <p:spPr>
            <a:xfrm flipH="1">
              <a:off x="9005444" y="4328604"/>
              <a:ext cx="2999" cy="61323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ZoneTexte 90"/>
            <p:cNvSpPr txBox="1"/>
            <p:nvPr/>
          </p:nvSpPr>
          <p:spPr>
            <a:xfrm>
              <a:off x="9028818" y="4505452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FF0000"/>
                  </a:solidFill>
                </a:rPr>
                <a:t>1 </a:t>
              </a:r>
              <a:r>
                <a:rPr lang="fr-FR" b="1" dirty="0" err="1">
                  <a:solidFill>
                    <a:srgbClr val="FF0000"/>
                  </a:solidFill>
                </a:rPr>
                <a:t>wk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363189" y="2466542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FF0000"/>
                  </a:solidFill>
                </a:rPr>
                <a:t>1 </a:t>
              </a:r>
              <a:r>
                <a:rPr lang="fr-FR" b="1" dirty="0" err="1">
                  <a:solidFill>
                    <a:srgbClr val="FF0000"/>
                  </a:solidFill>
                </a:rPr>
                <a:t>wk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cxnSp>
          <p:nvCxnSpPr>
            <p:cNvPr id="97" name="Connecteur droit avec flèche 96"/>
            <p:cNvCxnSpPr/>
            <p:nvPr/>
          </p:nvCxnSpPr>
          <p:spPr>
            <a:xfrm flipV="1">
              <a:off x="2042436" y="2353339"/>
              <a:ext cx="0" cy="57100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avec flèche 97"/>
            <p:cNvCxnSpPr/>
            <p:nvPr/>
          </p:nvCxnSpPr>
          <p:spPr>
            <a:xfrm flipH="1">
              <a:off x="2221351" y="2392568"/>
              <a:ext cx="2999" cy="61323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627492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100</Words>
  <Application>Microsoft Office PowerPoint</Application>
  <PresentationFormat>Grand écran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Arthur DE GRAAUW</dc:creator>
  <cp:lastModifiedBy>Arthur DE GRAAUW</cp:lastModifiedBy>
  <cp:revision>20</cp:revision>
  <cp:lastPrinted>2016-03-28T19:12:14Z</cp:lastPrinted>
  <dcterms:created xsi:type="dcterms:W3CDTF">2016-03-28T17:28:37Z</dcterms:created>
  <dcterms:modified xsi:type="dcterms:W3CDTF">2016-03-28T21:57:44Z</dcterms:modified>
</cp:coreProperties>
</file>