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9" r:id="rId2"/>
    <p:sldId id="260" r:id="rId3"/>
    <p:sldId id="261" r:id="rId4"/>
    <p:sldId id="258" r:id="rId5"/>
    <p:sldId id="257" r:id="rId6"/>
    <p:sldId id="256" r:id="rId7"/>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ferSingleView="1">
    <p:restoredLeft sz="15620"/>
    <p:restoredTop sz="94660"/>
  </p:normalViewPr>
  <p:slideViewPr>
    <p:cSldViewPr>
      <p:cViewPr varScale="1">
        <p:scale>
          <a:sx n="93" d="100"/>
          <a:sy n="93" d="100"/>
        </p:scale>
        <p:origin x="-1602" y="-96"/>
      </p:cViewPr>
      <p:guideLst>
        <p:guide orient="horz" pos="2160"/>
        <p:guide pos="2880"/>
      </p:guideLst>
    </p:cSldViewPr>
  </p:slideViewPr>
  <p:sorterViewPr>
    <p:cViewPr>
      <p:scale>
        <a:sx n="100" d="100"/>
        <a:sy n="100" d="100"/>
      </p:scale>
      <p:origin x="0" y="0"/>
    </p:cViewPr>
  </p:sorterViewPr>
  <p:notesViewPr>
    <p:cSldViewPr>
      <p:cViewPr varScale="1">
        <p:scale>
          <a:sx n="64" d="100"/>
          <a:sy n="64" d="100"/>
        </p:scale>
        <p:origin x="-2940" y="-11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386E371-C021-455E-9381-C70E1515ADBD}" type="datetimeFigureOut">
              <a:rPr lang="fr-FR" smtClean="0"/>
              <a:t>17/09/2013</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1BBD9A68-6938-4FA8-BC7D-974B4B4436A5}" type="slidenum">
              <a:rPr lang="fr-FR" smtClean="0"/>
              <a:t>‹N°›</a:t>
            </a:fld>
            <a:endParaRPr lang="fr-FR"/>
          </a:p>
        </p:txBody>
      </p:sp>
    </p:spTree>
    <p:extLst>
      <p:ext uri="{BB962C8B-B14F-4D97-AF65-F5344CB8AC3E}">
        <p14:creationId xmlns:p14="http://schemas.microsoft.com/office/powerpoint/2010/main" val="18220315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365125" y="744538"/>
            <a:ext cx="5938838" cy="44561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5276004"/>
            <a:ext cx="5335270" cy="3906136"/>
          </a:xfrm>
          <a:prstGeom prst="rect">
            <a:avLst/>
          </a:prstGeom>
        </p:spPr>
        <p:txBody>
          <a:bodyPr vert="horz" lIns="91440" tIns="45720" rIns="91440" bIns="45720" rtlCol="0"/>
          <a:lstStyle/>
          <a:p>
            <a:pPr lvl="0"/>
            <a:r>
              <a:rPr lang="en-GB" noProof="0" smtClean="0"/>
              <a:t>Modifiez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endParaRPr lang="en-GB" noProof="0"/>
          </a:p>
        </p:txBody>
      </p:sp>
      <p:sp>
        <p:nvSpPr>
          <p:cNvPr id="6" name="Espace réservé du pied de page 5"/>
          <p:cNvSpPr>
            <a:spLocks noGrp="1"/>
          </p:cNvSpPr>
          <p:nvPr>
            <p:ph type="ftr" sz="quarter" idx="4"/>
          </p:nvPr>
        </p:nvSpPr>
        <p:spPr>
          <a:xfrm>
            <a:off x="673615" y="9428583"/>
            <a:ext cx="4454935" cy="496332"/>
          </a:xfrm>
          <a:prstGeom prst="rect">
            <a:avLst/>
          </a:prstGeom>
        </p:spPr>
        <p:txBody>
          <a:bodyPr vert="horz" lIns="91440" tIns="45720" rIns="91440" bIns="45720" rtlCol="0" anchor="b"/>
          <a:lstStyle>
            <a:lvl1pPr algn="l">
              <a:defRPr sz="1200"/>
            </a:lvl1pPr>
          </a:lstStyle>
          <a:p>
            <a:r>
              <a:rPr lang="fr-FR" b="1" dirty="0" err="1" smtClean="0"/>
              <a:t>Hanieh</a:t>
            </a:r>
            <a:r>
              <a:rPr lang="fr-FR" b="1" dirty="0" smtClean="0"/>
              <a:t> </a:t>
            </a:r>
            <a:r>
              <a:rPr lang="fr-FR" b="1" dirty="0" err="1" smtClean="0"/>
              <a:t>Ancient</a:t>
            </a:r>
            <a:r>
              <a:rPr lang="fr-FR" b="1" dirty="0" smtClean="0"/>
              <a:t> Anchorage (</a:t>
            </a:r>
            <a:r>
              <a:rPr lang="fr-FR" b="1" dirty="0" err="1" smtClean="0"/>
              <a:t>Libya</a:t>
            </a:r>
            <a:r>
              <a:rPr lang="fr-FR" b="1" dirty="0" smtClean="0"/>
              <a:t>)</a:t>
            </a:r>
            <a:r>
              <a:rPr lang="fr-FR" dirty="0" smtClean="0"/>
              <a:t/>
            </a:r>
            <a:br>
              <a:rPr lang="fr-FR" dirty="0" smtClean="0"/>
            </a:br>
            <a:r>
              <a:rPr lang="fr-FR" dirty="0" smtClean="0"/>
              <a:t>A. de Graauw &amp; JP </a:t>
            </a:r>
            <a:r>
              <a:rPr lang="fr-FR" dirty="0" err="1" smtClean="0"/>
              <a:t>Misson</a:t>
            </a:r>
            <a:r>
              <a:rPr lang="fr-FR" dirty="0" smtClean="0"/>
              <a:t> – </a:t>
            </a:r>
            <a:r>
              <a:rPr lang="fr-FR" dirty="0" err="1" smtClean="0"/>
              <a:t>October</a:t>
            </a:r>
            <a:r>
              <a:rPr lang="fr-FR" dirty="0" smtClean="0"/>
              <a:t> 2013</a:t>
            </a:r>
            <a:endParaRPr lang="fr-FR" dirty="0"/>
          </a:p>
        </p:txBody>
      </p:sp>
      <p:sp>
        <p:nvSpPr>
          <p:cNvPr id="7" name="Espace réservé du numéro de diapositive 6"/>
          <p:cNvSpPr>
            <a:spLocks noGrp="1"/>
          </p:cNvSpPr>
          <p:nvPr>
            <p:ph type="sldNum" sz="quarter" idx="5"/>
          </p:nvPr>
        </p:nvSpPr>
        <p:spPr>
          <a:xfrm>
            <a:off x="5715375" y="9428583"/>
            <a:ext cx="952169" cy="496332"/>
          </a:xfrm>
          <a:prstGeom prst="rect">
            <a:avLst/>
          </a:prstGeom>
        </p:spPr>
        <p:txBody>
          <a:bodyPr vert="horz" lIns="91440" tIns="45720" rIns="91440" bIns="45720" rtlCol="0" anchor="b"/>
          <a:lstStyle>
            <a:lvl1pPr algn="r">
              <a:defRPr sz="1200"/>
            </a:lvl1pPr>
          </a:lstStyle>
          <a:p>
            <a:fld id="{DA84C854-A667-4CD5-A001-A01E46BAF220}" type="slidenum">
              <a:rPr lang="fr-FR" smtClean="0"/>
              <a:t>‹N°›</a:t>
            </a:fld>
            <a:endParaRPr lang="fr-FR" dirty="0"/>
          </a:p>
        </p:txBody>
      </p:sp>
      <p:cxnSp>
        <p:nvCxnSpPr>
          <p:cNvPr id="9" name="Connecteur droit 8"/>
          <p:cNvCxnSpPr/>
          <p:nvPr/>
        </p:nvCxnSpPr>
        <p:spPr>
          <a:xfrm>
            <a:off x="673615" y="9419077"/>
            <a:ext cx="5995473"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9286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3538" y="663575"/>
            <a:ext cx="5949950" cy="4462463"/>
          </a:xfrm>
        </p:spPr>
      </p:sp>
      <p:sp>
        <p:nvSpPr>
          <p:cNvPr id="3" name="Espace réservé des commentaires 2"/>
          <p:cNvSpPr>
            <a:spLocks noGrp="1"/>
          </p:cNvSpPr>
          <p:nvPr>
            <p:ph type="body" idx="1"/>
          </p:nvPr>
        </p:nvSpPr>
        <p:spPr/>
        <p:txBody>
          <a:bodyPr/>
          <a:lstStyle/>
          <a:p>
            <a:pPr algn="ctr"/>
            <a:r>
              <a:rPr lang="en-GB" sz="1600" b="1" dirty="0" smtClean="0"/>
              <a:t>EL HANIEH ANCIENT ANCHORAGE</a:t>
            </a:r>
          </a:p>
          <a:p>
            <a:endParaRPr lang="en-GB" dirty="0" smtClean="0"/>
          </a:p>
          <a:p>
            <a:r>
              <a:rPr lang="en-GB" dirty="0" smtClean="0"/>
              <a:t>El </a:t>
            </a:r>
            <a:r>
              <a:rPr lang="en-GB" dirty="0" err="1" smtClean="0"/>
              <a:t>Hanieh</a:t>
            </a:r>
            <a:r>
              <a:rPr lang="en-GB" dirty="0" smtClean="0"/>
              <a:t> is located 25 km NW of </a:t>
            </a:r>
            <a:r>
              <a:rPr lang="en-GB" dirty="0" err="1" smtClean="0"/>
              <a:t>Bayda</a:t>
            </a:r>
            <a:r>
              <a:rPr lang="en-GB" dirty="0" smtClean="0"/>
              <a:t> (El </a:t>
            </a:r>
            <a:r>
              <a:rPr lang="en-GB" dirty="0" err="1" smtClean="0"/>
              <a:t>Beïda</a:t>
            </a:r>
            <a:r>
              <a:rPr lang="en-GB" dirty="0" smtClean="0"/>
              <a:t>) in Cyrenaica (Libya) </a:t>
            </a:r>
            <a:br>
              <a:rPr lang="en-GB" dirty="0" smtClean="0"/>
            </a:br>
            <a:r>
              <a:rPr lang="en-GB" dirty="0" smtClean="0"/>
              <a:t>at 32.835° of latitude North, 21.51° of longitude East.</a:t>
            </a:r>
          </a:p>
          <a:p>
            <a:endParaRPr lang="en-GB" dirty="0" smtClean="0"/>
          </a:p>
          <a:p>
            <a:r>
              <a:rPr lang="en-GB" dirty="0" smtClean="0"/>
              <a:t>It is believed to be the ancient </a:t>
            </a:r>
            <a:r>
              <a:rPr lang="en-GB" dirty="0" err="1" smtClean="0">
                <a:effectLst/>
              </a:rPr>
              <a:t>Aptouchou</a:t>
            </a:r>
            <a:r>
              <a:rPr lang="en-GB" dirty="0" smtClean="0">
                <a:effectLst/>
              </a:rPr>
              <a:t> </a:t>
            </a:r>
            <a:r>
              <a:rPr lang="en-GB" dirty="0" err="1" smtClean="0">
                <a:effectLst/>
              </a:rPr>
              <a:t>Hieron</a:t>
            </a:r>
            <a:r>
              <a:rPr lang="en-GB" dirty="0" smtClean="0">
                <a:effectLst/>
              </a:rPr>
              <a:t>, or </a:t>
            </a:r>
            <a:r>
              <a:rPr lang="en-GB" dirty="0" err="1" smtClean="0">
                <a:effectLst/>
              </a:rPr>
              <a:t>Aptoucha</a:t>
            </a:r>
            <a:r>
              <a:rPr lang="en-GB" dirty="0" smtClean="0">
                <a:effectLst/>
              </a:rPr>
              <a:t>.</a:t>
            </a:r>
            <a:endParaRPr lang="en-GB" dirty="0" smtClean="0"/>
          </a:p>
          <a:p>
            <a:endParaRPr lang="en-GB" dirty="0" smtClean="0"/>
          </a:p>
          <a:p>
            <a:r>
              <a:rPr lang="en-GB" dirty="0" smtClean="0"/>
              <a:t>The sheltered area is around 150 x 100 m, that is 1.5 hectares. </a:t>
            </a:r>
            <a:br>
              <a:rPr lang="en-GB" dirty="0" smtClean="0"/>
            </a:br>
            <a:r>
              <a:rPr lang="en-GB" dirty="0" smtClean="0"/>
              <a:t>A number of ancient stone anchors were found there in the sixties by the diver Jean-Pierre </a:t>
            </a:r>
            <a:r>
              <a:rPr lang="en-GB" dirty="0" err="1" smtClean="0"/>
              <a:t>Misson</a:t>
            </a:r>
            <a:r>
              <a:rPr lang="en-GB" dirty="0" smtClean="0"/>
              <a:t>. </a:t>
            </a:r>
            <a:r>
              <a:rPr lang="en-GB" smtClean="0"/>
              <a:t>More than 12 stone anchors have been retrieved, to date.</a:t>
            </a:r>
          </a:p>
          <a:p>
            <a:endParaRPr lang="en-GB" dirty="0" smtClean="0"/>
          </a:p>
          <a:p>
            <a:r>
              <a:rPr lang="en-GB" dirty="0" smtClean="0"/>
              <a:t>He also identified two channels cut into the rock on rock outcrop located on the western side of the site.</a:t>
            </a:r>
          </a:p>
          <a:p>
            <a:endParaRPr lang="en-GB" dirty="0" smtClean="0"/>
          </a:p>
          <a:p>
            <a:r>
              <a:rPr lang="en-GB" dirty="0" smtClean="0"/>
              <a:t>The present document shows his pictures and finds. It makes heavy use of Google Earth imagery at various dates.</a:t>
            </a:r>
            <a:endParaRPr lang="en-GB" dirty="0"/>
          </a:p>
        </p:txBody>
      </p:sp>
      <p:sp>
        <p:nvSpPr>
          <p:cNvPr id="4" name="Espace réservé du numéro de diapositive 3"/>
          <p:cNvSpPr>
            <a:spLocks noGrp="1"/>
          </p:cNvSpPr>
          <p:nvPr>
            <p:ph type="sldNum" sz="quarter" idx="10"/>
          </p:nvPr>
        </p:nvSpPr>
        <p:spPr/>
        <p:txBody>
          <a:bodyPr/>
          <a:lstStyle/>
          <a:p>
            <a:fld id="{DA84C854-A667-4CD5-A001-A01E46BAF220}" type="slidenum">
              <a:rPr lang="fr-FR" smtClean="0"/>
              <a:t>1</a:t>
            </a:fld>
            <a:endParaRPr lang="fr-FR"/>
          </a:p>
        </p:txBody>
      </p:sp>
      <p:sp>
        <p:nvSpPr>
          <p:cNvPr id="6" name="Espace réservé du pied de page 5"/>
          <p:cNvSpPr>
            <a:spLocks noGrp="1"/>
          </p:cNvSpPr>
          <p:nvPr>
            <p:ph type="ftr" sz="quarter" idx="11"/>
          </p:nvPr>
        </p:nvSpPr>
        <p:spPr/>
        <p:txBody>
          <a:bodyPr/>
          <a:lstStyle/>
          <a:p>
            <a:r>
              <a:rPr lang="fr-FR" b="1" dirty="0" err="1" smtClean="0"/>
              <a:t>Hanieh</a:t>
            </a:r>
            <a:r>
              <a:rPr lang="fr-FR" b="1" dirty="0" smtClean="0"/>
              <a:t> </a:t>
            </a:r>
            <a:r>
              <a:rPr lang="fr-FR" b="1" dirty="0" err="1" smtClean="0"/>
              <a:t>Ancient</a:t>
            </a:r>
            <a:r>
              <a:rPr lang="fr-FR" b="1" dirty="0" smtClean="0"/>
              <a:t> Anchorage (</a:t>
            </a:r>
            <a:r>
              <a:rPr lang="fr-FR" b="1" dirty="0" err="1" smtClean="0"/>
              <a:t>Libya</a:t>
            </a:r>
            <a:r>
              <a:rPr lang="fr-FR" b="1" dirty="0" smtClean="0"/>
              <a:t>)</a:t>
            </a:r>
            <a:r>
              <a:rPr lang="fr-FR" dirty="0" smtClean="0"/>
              <a:t/>
            </a:r>
            <a:br>
              <a:rPr lang="fr-FR" dirty="0" smtClean="0"/>
            </a:br>
            <a:r>
              <a:rPr lang="fr-FR" dirty="0" smtClean="0"/>
              <a:t>A. de Graauw &amp; JP </a:t>
            </a:r>
            <a:r>
              <a:rPr lang="fr-FR" dirty="0" err="1" smtClean="0"/>
              <a:t>Misson</a:t>
            </a:r>
            <a:r>
              <a:rPr lang="fr-FR" dirty="0" smtClean="0"/>
              <a:t> – </a:t>
            </a:r>
            <a:r>
              <a:rPr lang="fr-FR" dirty="0" err="1" smtClean="0"/>
              <a:t>October</a:t>
            </a:r>
            <a:r>
              <a:rPr lang="fr-FR" dirty="0" smtClean="0"/>
              <a:t> 2013</a:t>
            </a:r>
            <a:endParaRPr lang="fr-FR" dirty="0"/>
          </a:p>
        </p:txBody>
      </p:sp>
    </p:spTree>
    <p:extLst>
      <p:ext uri="{BB962C8B-B14F-4D97-AF65-F5344CB8AC3E}">
        <p14:creationId xmlns:p14="http://schemas.microsoft.com/office/powerpoint/2010/main" val="222858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The southernmost channel, « channel 1 », is shown on these pictures.</a:t>
            </a:r>
          </a:p>
          <a:p>
            <a:endParaRPr lang="en-GB" dirty="0"/>
          </a:p>
          <a:p>
            <a:r>
              <a:rPr lang="en-GB" dirty="0" smtClean="0"/>
              <a:t>It is remarkably horizontal with a length of around 40 m and a width of 4 m. In addition, a square groove of nearly 10 cm runs in the centre of the bottom of the channel, on the whole length.</a:t>
            </a:r>
          </a:p>
          <a:p>
            <a:endParaRPr lang="en-GB" dirty="0"/>
          </a:p>
          <a:p>
            <a:r>
              <a:rPr lang="en-GB" dirty="0"/>
              <a:t>I</a:t>
            </a:r>
            <a:r>
              <a:rPr lang="en-GB" dirty="0" smtClean="0"/>
              <a:t>t is considered too horizontal to be a slipway.</a:t>
            </a:r>
          </a:p>
          <a:p>
            <a:r>
              <a:rPr lang="en-GB" dirty="0" smtClean="0"/>
              <a:t>It would be nice to be able to move ships to the west side of the rock outcrop when (fairly rare) NE waves set in, but the water depth is too small for a ship to be sailed in this channel,  particularly as the sea level rose by around 0.50 m since antiquity. Tectonic movements of the underground are not know of in this area.</a:t>
            </a:r>
          </a:p>
          <a:p>
            <a:endParaRPr lang="en-GB" dirty="0"/>
          </a:p>
          <a:p>
            <a:r>
              <a:rPr lang="en-GB" dirty="0" smtClean="0"/>
              <a:t>So we are left with a question as to its use. Perhaps just an older de-silting channel that was later replaced by channel 2.</a:t>
            </a:r>
            <a:endParaRPr lang="en-GB" dirty="0"/>
          </a:p>
        </p:txBody>
      </p:sp>
      <p:sp>
        <p:nvSpPr>
          <p:cNvPr id="4" name="Espace réservé du numéro de diapositive 3"/>
          <p:cNvSpPr>
            <a:spLocks noGrp="1"/>
          </p:cNvSpPr>
          <p:nvPr>
            <p:ph type="sldNum" sz="quarter" idx="10"/>
          </p:nvPr>
        </p:nvSpPr>
        <p:spPr/>
        <p:txBody>
          <a:bodyPr/>
          <a:lstStyle/>
          <a:p>
            <a:fld id="{DA84C854-A667-4CD5-A001-A01E46BAF220}" type="slidenum">
              <a:rPr lang="fr-FR" smtClean="0"/>
              <a:t>2</a:t>
            </a:fld>
            <a:endParaRPr lang="fr-FR"/>
          </a:p>
        </p:txBody>
      </p:sp>
      <p:sp>
        <p:nvSpPr>
          <p:cNvPr id="6" name="Espace réservé du pied de page 5"/>
          <p:cNvSpPr>
            <a:spLocks noGrp="1"/>
          </p:cNvSpPr>
          <p:nvPr>
            <p:ph type="ftr" sz="quarter" idx="11"/>
          </p:nvPr>
        </p:nvSpPr>
        <p:spPr/>
        <p:txBody>
          <a:bodyPr/>
          <a:lstStyle/>
          <a:p>
            <a:r>
              <a:rPr lang="fr-FR" b="1" smtClean="0"/>
              <a:t>Hanieh Ancient Anchorage (Libya)</a:t>
            </a:r>
            <a:r>
              <a:rPr lang="fr-FR" smtClean="0"/>
              <a:t/>
            </a:r>
            <a:br>
              <a:rPr lang="fr-FR" smtClean="0"/>
            </a:br>
            <a:r>
              <a:rPr lang="fr-FR" smtClean="0"/>
              <a:t>A. de Graauw &amp; JP Misson – October 2013</a:t>
            </a:r>
            <a:endParaRPr lang="fr-FR" dirty="0"/>
          </a:p>
        </p:txBody>
      </p:sp>
    </p:spTree>
    <p:extLst>
      <p:ext uri="{BB962C8B-B14F-4D97-AF65-F5344CB8AC3E}">
        <p14:creationId xmlns:p14="http://schemas.microsoft.com/office/powerpoint/2010/main" val="353572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On July 28, 2009, </a:t>
            </a:r>
            <a:r>
              <a:rPr lang="en-GB" dirty="0" smtClean="0"/>
              <a:t>remaining swell from </a:t>
            </a:r>
            <a:r>
              <a:rPr lang="en-GB" dirty="0" smtClean="0"/>
              <a:t>N to NE was seen by the satellite and reported by Google Earth. This seems to be a fairly infrequent event.</a:t>
            </a:r>
            <a:endParaRPr lang="en-GB" dirty="0"/>
          </a:p>
        </p:txBody>
      </p:sp>
      <p:sp>
        <p:nvSpPr>
          <p:cNvPr id="4" name="Espace réservé du numéro de diapositive 3"/>
          <p:cNvSpPr>
            <a:spLocks noGrp="1"/>
          </p:cNvSpPr>
          <p:nvPr>
            <p:ph type="sldNum" sz="quarter" idx="10"/>
          </p:nvPr>
        </p:nvSpPr>
        <p:spPr/>
        <p:txBody>
          <a:bodyPr/>
          <a:lstStyle/>
          <a:p>
            <a:fld id="{DA84C854-A667-4CD5-A001-A01E46BAF220}" type="slidenum">
              <a:rPr lang="fr-FR" smtClean="0"/>
              <a:t>3</a:t>
            </a:fld>
            <a:endParaRPr lang="fr-FR"/>
          </a:p>
        </p:txBody>
      </p:sp>
      <p:sp>
        <p:nvSpPr>
          <p:cNvPr id="6" name="Espace réservé du pied de page 5"/>
          <p:cNvSpPr>
            <a:spLocks noGrp="1"/>
          </p:cNvSpPr>
          <p:nvPr>
            <p:ph type="ftr" sz="quarter" idx="11"/>
          </p:nvPr>
        </p:nvSpPr>
        <p:spPr/>
        <p:txBody>
          <a:bodyPr/>
          <a:lstStyle/>
          <a:p>
            <a:r>
              <a:rPr lang="fr-FR" b="1" smtClean="0"/>
              <a:t>Hanieh Ancient Anchorage (Libya)</a:t>
            </a:r>
            <a:r>
              <a:rPr lang="fr-FR" smtClean="0"/>
              <a:t/>
            </a:r>
            <a:br>
              <a:rPr lang="fr-FR" smtClean="0"/>
            </a:br>
            <a:r>
              <a:rPr lang="fr-FR" smtClean="0"/>
              <a:t>A. de Graauw &amp; JP Misson – October 2013</a:t>
            </a:r>
            <a:endParaRPr lang="fr-FR" dirty="0"/>
          </a:p>
        </p:txBody>
      </p:sp>
    </p:spTree>
    <p:extLst>
      <p:ext uri="{BB962C8B-B14F-4D97-AF65-F5344CB8AC3E}">
        <p14:creationId xmlns:p14="http://schemas.microsoft.com/office/powerpoint/2010/main" val="156480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A detailed picture of wave action during this 2009 </a:t>
            </a:r>
            <a:r>
              <a:rPr lang="en-GB" dirty="0" smtClean="0"/>
              <a:t>event illustrates </a:t>
            </a:r>
            <a:r>
              <a:rPr lang="en-GB" dirty="0" smtClean="0"/>
              <a:t>the littoral drift (sediment movement along the coast generated by wave action). It can be seen that channel 1 is closed by sand accumulation. Channel 2 is still open.</a:t>
            </a:r>
          </a:p>
          <a:p>
            <a:endParaRPr lang="en-GB" dirty="0"/>
          </a:p>
          <a:p>
            <a:r>
              <a:rPr lang="en-GB" dirty="0" smtClean="0"/>
              <a:t>The March 1, 2013 picture shows a similar, but milder, wave pattern. Waves are refracting and diffracting around the islet showing a double pattern of waves inside the anchorage area which explains sand movements along the coast line.</a:t>
            </a:r>
            <a:endParaRPr lang="en-GB" dirty="0"/>
          </a:p>
        </p:txBody>
      </p:sp>
      <p:sp>
        <p:nvSpPr>
          <p:cNvPr id="4" name="Espace réservé du numéro de diapositive 3"/>
          <p:cNvSpPr>
            <a:spLocks noGrp="1"/>
          </p:cNvSpPr>
          <p:nvPr>
            <p:ph type="sldNum" sz="quarter" idx="10"/>
          </p:nvPr>
        </p:nvSpPr>
        <p:spPr/>
        <p:txBody>
          <a:bodyPr/>
          <a:lstStyle/>
          <a:p>
            <a:fld id="{DA84C854-A667-4CD5-A001-A01E46BAF220}" type="slidenum">
              <a:rPr lang="fr-FR" smtClean="0"/>
              <a:t>4</a:t>
            </a:fld>
            <a:endParaRPr lang="fr-FR"/>
          </a:p>
        </p:txBody>
      </p:sp>
      <p:sp>
        <p:nvSpPr>
          <p:cNvPr id="6" name="Espace réservé du pied de page 5"/>
          <p:cNvSpPr>
            <a:spLocks noGrp="1"/>
          </p:cNvSpPr>
          <p:nvPr>
            <p:ph type="ftr" sz="quarter" idx="11"/>
          </p:nvPr>
        </p:nvSpPr>
        <p:spPr/>
        <p:txBody>
          <a:bodyPr/>
          <a:lstStyle/>
          <a:p>
            <a:r>
              <a:rPr lang="fr-FR" b="1" smtClean="0"/>
              <a:t>Hanieh Ancient Anchorage (Libya)</a:t>
            </a:r>
            <a:r>
              <a:rPr lang="fr-FR" smtClean="0"/>
              <a:t/>
            </a:r>
            <a:br>
              <a:rPr lang="fr-FR" smtClean="0"/>
            </a:br>
            <a:r>
              <a:rPr lang="fr-FR" smtClean="0"/>
              <a:t>A. de Graauw &amp; JP Misson – October 2013</a:t>
            </a:r>
            <a:endParaRPr lang="fr-FR" dirty="0"/>
          </a:p>
        </p:txBody>
      </p:sp>
    </p:spTree>
    <p:extLst>
      <p:ext uri="{BB962C8B-B14F-4D97-AF65-F5344CB8AC3E}">
        <p14:creationId xmlns:p14="http://schemas.microsoft.com/office/powerpoint/2010/main" val="19097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5125" y="744538"/>
            <a:ext cx="5938838" cy="4454525"/>
          </a:xfrm>
        </p:spPr>
      </p:sp>
      <p:sp>
        <p:nvSpPr>
          <p:cNvPr id="3" name="Espace réservé des commentaires 2"/>
          <p:cNvSpPr>
            <a:spLocks noGrp="1"/>
          </p:cNvSpPr>
          <p:nvPr>
            <p:ph type="body" idx="1"/>
          </p:nvPr>
        </p:nvSpPr>
        <p:spPr/>
        <p:txBody>
          <a:bodyPr/>
          <a:lstStyle/>
          <a:p>
            <a:r>
              <a:rPr lang="en-GB" dirty="0" smtClean="0"/>
              <a:t>Three pictures are available in calm weather conditions, showing morphological features above and under water.</a:t>
            </a:r>
          </a:p>
          <a:p>
            <a:endParaRPr lang="en-GB" dirty="0"/>
          </a:p>
          <a:p>
            <a:r>
              <a:rPr lang="en-GB" dirty="0" smtClean="0"/>
              <a:t>Sand tends to reach out towards the islets as a consequence of the local shelter provided by the islets. This morphological feature is called a tombolo and shows very clearly the mean direction of approach of waves: N to NW.</a:t>
            </a:r>
            <a:endParaRPr lang="en-GB" dirty="0"/>
          </a:p>
        </p:txBody>
      </p:sp>
      <p:sp>
        <p:nvSpPr>
          <p:cNvPr id="5" name="Espace réservé du numéro de diapositive 4"/>
          <p:cNvSpPr>
            <a:spLocks noGrp="1"/>
          </p:cNvSpPr>
          <p:nvPr>
            <p:ph type="sldNum" sz="quarter" idx="11"/>
          </p:nvPr>
        </p:nvSpPr>
        <p:spPr/>
        <p:txBody>
          <a:bodyPr/>
          <a:lstStyle/>
          <a:p>
            <a:fld id="{DA84C854-A667-4CD5-A001-A01E46BAF220}" type="slidenum">
              <a:rPr lang="fr-FR" smtClean="0"/>
              <a:t>5</a:t>
            </a:fld>
            <a:endParaRPr lang="fr-FR" dirty="0"/>
          </a:p>
        </p:txBody>
      </p:sp>
      <p:sp>
        <p:nvSpPr>
          <p:cNvPr id="6" name="Espace réservé du pied de page 5"/>
          <p:cNvSpPr>
            <a:spLocks noGrp="1"/>
          </p:cNvSpPr>
          <p:nvPr>
            <p:ph type="ftr" sz="quarter" idx="12"/>
          </p:nvPr>
        </p:nvSpPr>
        <p:spPr/>
        <p:txBody>
          <a:bodyPr/>
          <a:lstStyle/>
          <a:p>
            <a:r>
              <a:rPr lang="fr-FR" b="1" smtClean="0"/>
              <a:t>Hanieh Ancient Anchorage (Libya)</a:t>
            </a:r>
            <a:r>
              <a:rPr lang="fr-FR" smtClean="0"/>
              <a:t/>
            </a:r>
            <a:br>
              <a:rPr lang="fr-FR" smtClean="0"/>
            </a:br>
            <a:r>
              <a:rPr lang="fr-FR" smtClean="0"/>
              <a:t>A. de Graauw &amp; JP Misson – October 2013</a:t>
            </a:r>
            <a:endParaRPr lang="fr-FR" dirty="0"/>
          </a:p>
        </p:txBody>
      </p:sp>
    </p:spTree>
    <p:extLst>
      <p:ext uri="{BB962C8B-B14F-4D97-AF65-F5344CB8AC3E}">
        <p14:creationId xmlns:p14="http://schemas.microsoft.com/office/powerpoint/2010/main" val="177863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5125" y="744538"/>
            <a:ext cx="5938838" cy="4454525"/>
          </a:xfrm>
        </p:spPr>
      </p:sp>
      <p:sp>
        <p:nvSpPr>
          <p:cNvPr id="3" name="Espace réservé des commentaires 2"/>
          <p:cNvSpPr>
            <a:spLocks noGrp="1"/>
          </p:cNvSpPr>
          <p:nvPr>
            <p:ph type="body" idx="1"/>
          </p:nvPr>
        </p:nvSpPr>
        <p:spPr/>
        <p:txBody>
          <a:bodyPr/>
          <a:lstStyle/>
          <a:p>
            <a:r>
              <a:rPr lang="en-GB" dirty="0" smtClean="0"/>
              <a:t>Channel 2 was identified by JP </a:t>
            </a:r>
            <a:r>
              <a:rPr lang="en-GB" dirty="0" err="1" smtClean="0"/>
              <a:t>Misson</a:t>
            </a:r>
            <a:r>
              <a:rPr lang="en-GB" dirty="0" smtClean="0"/>
              <a:t> as a de-silting channel cleaning the anchorage area from sand deposits.</a:t>
            </a:r>
          </a:p>
          <a:p>
            <a:endParaRPr lang="en-GB" dirty="0"/>
          </a:p>
          <a:p>
            <a:r>
              <a:rPr lang="en-GB" dirty="0" smtClean="0"/>
              <a:t>The current in this channel is due to waves incoming from the N to NW direction.</a:t>
            </a:r>
          </a:p>
          <a:p>
            <a:endParaRPr lang="en-GB" dirty="0"/>
          </a:p>
          <a:p>
            <a:r>
              <a:rPr lang="en-GB" dirty="0" smtClean="0"/>
              <a:t>This current seems to have maintained the anchorage area at a water depth of around 4 m over a </a:t>
            </a:r>
            <a:r>
              <a:rPr lang="en-GB" dirty="0" smtClean="0"/>
              <a:t>length of </a:t>
            </a:r>
            <a:r>
              <a:rPr lang="en-GB" dirty="0" smtClean="0"/>
              <a:t>around 200 m and a width of around 40 m. This is remarkably efficient!</a:t>
            </a:r>
          </a:p>
          <a:p>
            <a:endParaRPr lang="en-GB" dirty="0"/>
          </a:p>
          <a:p>
            <a:r>
              <a:rPr lang="en-GB" dirty="0" smtClean="0"/>
              <a:t>The South slope of the anchorage area is made of sand staying at its angle of repose of 35-40° as can be seen on the underwater picture.</a:t>
            </a:r>
          </a:p>
          <a:p>
            <a:endParaRPr lang="en-GB" dirty="0"/>
          </a:p>
          <a:p>
            <a:r>
              <a:rPr lang="en-GB" dirty="0" smtClean="0"/>
              <a:t>The stretch between the rock outcrop on the west side and the northern islet is around 1 m deep and consists of rock that might possibly be the remains of an ancient breakwater.</a:t>
            </a:r>
            <a:endParaRPr lang="en-GB" dirty="0"/>
          </a:p>
        </p:txBody>
      </p:sp>
      <p:sp>
        <p:nvSpPr>
          <p:cNvPr id="5" name="Espace réservé du numéro de diapositive 4"/>
          <p:cNvSpPr>
            <a:spLocks noGrp="1"/>
          </p:cNvSpPr>
          <p:nvPr>
            <p:ph type="sldNum" sz="quarter" idx="11"/>
          </p:nvPr>
        </p:nvSpPr>
        <p:spPr/>
        <p:txBody>
          <a:bodyPr/>
          <a:lstStyle/>
          <a:p>
            <a:fld id="{DA84C854-A667-4CD5-A001-A01E46BAF220}" type="slidenum">
              <a:rPr lang="fr-FR" smtClean="0"/>
              <a:t>6</a:t>
            </a:fld>
            <a:endParaRPr lang="fr-FR" dirty="0"/>
          </a:p>
        </p:txBody>
      </p:sp>
      <p:sp>
        <p:nvSpPr>
          <p:cNvPr id="6" name="Espace réservé du pied de page 5"/>
          <p:cNvSpPr>
            <a:spLocks noGrp="1"/>
          </p:cNvSpPr>
          <p:nvPr>
            <p:ph type="ftr" sz="quarter" idx="12"/>
          </p:nvPr>
        </p:nvSpPr>
        <p:spPr/>
        <p:txBody>
          <a:bodyPr/>
          <a:lstStyle/>
          <a:p>
            <a:r>
              <a:rPr lang="fr-FR" b="1" smtClean="0"/>
              <a:t>Hanieh Ancient Anchorage (Libya)</a:t>
            </a:r>
            <a:r>
              <a:rPr lang="fr-FR" smtClean="0"/>
              <a:t/>
            </a:r>
            <a:br>
              <a:rPr lang="fr-FR" smtClean="0"/>
            </a:br>
            <a:r>
              <a:rPr lang="fr-FR" smtClean="0"/>
              <a:t>A. de Graauw &amp; JP Misson – October 2013</a:t>
            </a:r>
            <a:endParaRPr lang="fr-FR" dirty="0"/>
          </a:p>
        </p:txBody>
      </p:sp>
    </p:spTree>
    <p:extLst>
      <p:ext uri="{BB962C8B-B14F-4D97-AF65-F5344CB8AC3E}">
        <p14:creationId xmlns:p14="http://schemas.microsoft.com/office/powerpoint/2010/main" val="120401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17/09/2013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80527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17/09/2013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5598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17/09/2013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81630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17/09/2013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63045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2A6C47-B997-4935-8B04-0E9FD76AE862}" type="datetimeFigureOut">
              <a:rPr lang="fr-FR" smtClean="0"/>
              <a:t>17/09/2013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205613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2A6C47-B997-4935-8B04-0E9FD76AE862}" type="datetimeFigureOut">
              <a:rPr lang="fr-FR" smtClean="0"/>
              <a:t>17/09/2013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69111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2A6C47-B997-4935-8B04-0E9FD76AE862}" type="datetimeFigureOut">
              <a:rPr lang="fr-FR" smtClean="0"/>
              <a:t>17/09/2013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343703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2A6C47-B997-4935-8B04-0E9FD76AE862}" type="datetimeFigureOut">
              <a:rPr lang="fr-FR" smtClean="0"/>
              <a:t>17/09/2013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362850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2A6C47-B997-4935-8B04-0E9FD76AE862}" type="datetimeFigureOut">
              <a:rPr lang="fr-FR" smtClean="0"/>
              <a:t>17/09/2013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42189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2A6C47-B997-4935-8B04-0E9FD76AE862}" type="datetimeFigureOut">
              <a:rPr lang="fr-FR" smtClean="0"/>
              <a:t>17/09/2013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368925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2A6C47-B997-4935-8B04-0E9FD76AE862}" type="datetimeFigureOut">
              <a:rPr lang="fr-FR" smtClean="0"/>
              <a:t>17/09/2013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94734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A6C47-B997-4935-8B04-0E9FD76AE862}" type="datetimeFigureOut">
              <a:rPr lang="fr-FR" smtClean="0"/>
              <a:t>17/09/2013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76941-AD9B-476E-8FB0-807F25B04FF1}" type="slidenum">
              <a:rPr lang="fr-FR" smtClean="0"/>
              <a:t>‹N°›</a:t>
            </a:fld>
            <a:endParaRPr lang="fr-FR"/>
          </a:p>
        </p:txBody>
      </p:sp>
    </p:spTree>
    <p:extLst>
      <p:ext uri="{BB962C8B-B14F-4D97-AF65-F5344CB8AC3E}">
        <p14:creationId xmlns:p14="http://schemas.microsoft.com/office/powerpoint/2010/main" val="22187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GMCE\Desktop\CaptureHanieh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56" y="0"/>
            <a:ext cx="8172400" cy="688138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283968" y="0"/>
            <a:ext cx="1908343" cy="646331"/>
          </a:xfrm>
          <a:prstGeom prst="rect">
            <a:avLst/>
          </a:prstGeom>
          <a:solidFill>
            <a:srgbClr val="0070C0"/>
          </a:solidFill>
        </p:spPr>
        <p:txBody>
          <a:bodyPr wrap="none" rtlCol="0">
            <a:spAutoFit/>
          </a:bodyPr>
          <a:lstStyle/>
          <a:p>
            <a:r>
              <a:rPr lang="en-GB" b="1" dirty="0" err="1" smtClean="0">
                <a:solidFill>
                  <a:srgbClr val="FFFF00"/>
                </a:solidFill>
              </a:rPr>
              <a:t>Hanieh</a:t>
            </a:r>
            <a:r>
              <a:rPr lang="en-GB" b="1" dirty="0" smtClean="0">
                <a:solidFill>
                  <a:srgbClr val="FFFF00"/>
                </a:solidFill>
              </a:rPr>
              <a:t> anchorage</a:t>
            </a:r>
          </a:p>
          <a:p>
            <a:r>
              <a:rPr lang="en-GB" b="1" dirty="0">
                <a:solidFill>
                  <a:srgbClr val="FFFF00"/>
                </a:solidFill>
              </a:rPr>
              <a:t>o</a:t>
            </a:r>
            <a:r>
              <a:rPr lang="en-GB" b="1" dirty="0" smtClean="0">
                <a:solidFill>
                  <a:srgbClr val="FFFF00"/>
                </a:solidFill>
              </a:rPr>
              <a:t>n 18/3/2009</a:t>
            </a:r>
            <a:endParaRPr lang="en-GB" b="1" dirty="0">
              <a:solidFill>
                <a:srgbClr val="FFFF00"/>
              </a:solidFill>
            </a:endParaRPr>
          </a:p>
        </p:txBody>
      </p:sp>
      <p:sp>
        <p:nvSpPr>
          <p:cNvPr id="6" name="ZoneTexte 5"/>
          <p:cNvSpPr txBox="1"/>
          <p:nvPr/>
        </p:nvSpPr>
        <p:spPr>
          <a:xfrm rot="781808">
            <a:off x="1640327" y="4526106"/>
            <a:ext cx="821059" cy="276999"/>
          </a:xfrm>
          <a:prstGeom prst="rect">
            <a:avLst/>
          </a:prstGeom>
          <a:noFill/>
        </p:spPr>
        <p:txBody>
          <a:bodyPr wrap="none" rtlCol="0">
            <a:spAutoFit/>
          </a:bodyPr>
          <a:lstStyle/>
          <a:p>
            <a:r>
              <a:rPr lang="en-GB" sz="1200" b="1" dirty="0" smtClean="0">
                <a:solidFill>
                  <a:srgbClr val="FFFF00"/>
                </a:solidFill>
              </a:rPr>
              <a:t>Channel 1</a:t>
            </a:r>
            <a:endParaRPr lang="en-GB" sz="1200" b="1" dirty="0">
              <a:solidFill>
                <a:srgbClr val="FFFF00"/>
              </a:solidFill>
            </a:endParaRPr>
          </a:p>
        </p:txBody>
      </p:sp>
      <p:sp>
        <p:nvSpPr>
          <p:cNvPr id="7" name="ZoneTexte 6"/>
          <p:cNvSpPr txBox="1"/>
          <p:nvPr/>
        </p:nvSpPr>
        <p:spPr>
          <a:xfrm rot="21153653">
            <a:off x="1784342" y="4051538"/>
            <a:ext cx="821059" cy="276999"/>
          </a:xfrm>
          <a:prstGeom prst="rect">
            <a:avLst/>
          </a:prstGeom>
          <a:noFill/>
        </p:spPr>
        <p:txBody>
          <a:bodyPr wrap="none" rtlCol="0">
            <a:spAutoFit/>
          </a:bodyPr>
          <a:lstStyle/>
          <a:p>
            <a:r>
              <a:rPr lang="en-GB" sz="1200" b="1" dirty="0" smtClean="0">
                <a:solidFill>
                  <a:srgbClr val="FFFF00"/>
                </a:solidFill>
              </a:rPr>
              <a:t>Channel 2</a:t>
            </a:r>
            <a:endParaRPr lang="en-GB" sz="1200" b="1" dirty="0">
              <a:solidFill>
                <a:srgbClr val="FFFF00"/>
              </a:solidFill>
            </a:endParaRPr>
          </a:p>
        </p:txBody>
      </p:sp>
      <p:sp>
        <p:nvSpPr>
          <p:cNvPr id="8" name="ZoneTexte 7"/>
          <p:cNvSpPr txBox="1"/>
          <p:nvPr/>
        </p:nvSpPr>
        <p:spPr>
          <a:xfrm>
            <a:off x="3448433" y="3521835"/>
            <a:ext cx="867289" cy="276999"/>
          </a:xfrm>
          <a:prstGeom prst="rect">
            <a:avLst/>
          </a:prstGeom>
          <a:noFill/>
        </p:spPr>
        <p:txBody>
          <a:bodyPr wrap="none" rtlCol="0">
            <a:spAutoFit/>
          </a:bodyPr>
          <a:lstStyle/>
          <a:p>
            <a:r>
              <a:rPr lang="en-GB" sz="1200" b="1" dirty="0" smtClean="0">
                <a:solidFill>
                  <a:srgbClr val="FFFF00"/>
                </a:solidFill>
              </a:rPr>
              <a:t>Anchorage</a:t>
            </a:r>
            <a:endParaRPr lang="en-GB" sz="1200" b="1" dirty="0">
              <a:solidFill>
                <a:srgbClr val="FFFF00"/>
              </a:solidFill>
            </a:endParaRPr>
          </a:p>
        </p:txBody>
      </p:sp>
      <p:pic>
        <p:nvPicPr>
          <p:cNvPr id="1028" name="Picture 4" descr="D:\Arthur\Archéologie\Archeo\Documents\Par SITE\Hanieh-Misson\F.P. 4 1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152" y="4892099"/>
            <a:ext cx="2666848" cy="20002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4281416" y="3798834"/>
            <a:ext cx="2738856" cy="171839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08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Arthur\Archéologie\Archeo\Documents\Par AUTEUR\Misson\HANIEH CHANNEL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1577" b="-395"/>
          <a:stretch/>
        </p:blipFill>
        <p:spPr bwMode="auto">
          <a:xfrm>
            <a:off x="4427984" y="980728"/>
            <a:ext cx="4716016" cy="32502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Arthur\Archéologie\Archeo\Documents\Par AUTEUR\Misson\HANIEH CHANNEL # C.jpg"/>
          <p:cNvPicPr>
            <a:picLocks noChangeAspect="1" noChangeArrowheads="1"/>
          </p:cNvPicPr>
          <p:nvPr/>
        </p:nvPicPr>
        <p:blipFill rotWithShape="1">
          <a:blip r:embed="rId4">
            <a:extLst>
              <a:ext uri="{28A0092B-C50C-407E-A947-70E740481C1C}">
                <a14:useLocalDpi xmlns:a14="http://schemas.microsoft.com/office/drawing/2010/main" val="0"/>
              </a:ext>
            </a:extLst>
          </a:blip>
          <a:srcRect t="2054" r="1577" b="482"/>
          <a:stretch/>
        </p:blipFill>
        <p:spPr bwMode="auto">
          <a:xfrm>
            <a:off x="-1" y="3222000"/>
            <a:ext cx="5328000" cy="363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Arthur\Archéologie\Archeo\Documents\Par AUTEUR\Misson\HANIEH CHANNEL #A.jpg"/>
          <p:cNvPicPr>
            <a:picLocks noChangeAspect="1" noChangeArrowheads="1"/>
          </p:cNvPicPr>
          <p:nvPr/>
        </p:nvPicPr>
        <p:blipFill rotWithShape="1">
          <a:blip r:embed="rId5">
            <a:extLst>
              <a:ext uri="{28A0092B-C50C-407E-A947-70E740481C1C}">
                <a14:useLocalDpi xmlns:a14="http://schemas.microsoft.com/office/drawing/2010/main" val="0"/>
              </a:ext>
            </a:extLst>
          </a:blip>
          <a:srcRect t="2323" r="1577" b="213"/>
          <a:stretch/>
        </p:blipFill>
        <p:spPr bwMode="auto">
          <a:xfrm>
            <a:off x="-1" y="0"/>
            <a:ext cx="5328000" cy="3636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059832" y="0"/>
            <a:ext cx="1837362" cy="646331"/>
          </a:xfrm>
          <a:prstGeom prst="rect">
            <a:avLst/>
          </a:prstGeom>
          <a:solidFill>
            <a:srgbClr val="0070C0"/>
          </a:solidFill>
        </p:spPr>
        <p:txBody>
          <a:bodyPr wrap="none" rtlCol="0">
            <a:spAutoFit/>
          </a:bodyPr>
          <a:lstStyle/>
          <a:p>
            <a:pPr algn="ctr"/>
            <a:r>
              <a:rPr lang="en-GB" b="1" dirty="0" err="1" smtClean="0">
                <a:solidFill>
                  <a:srgbClr val="FFFF00"/>
                </a:solidFill>
              </a:rPr>
              <a:t>Hanieh</a:t>
            </a:r>
            <a:r>
              <a:rPr lang="en-GB" b="1" dirty="0" smtClean="0">
                <a:solidFill>
                  <a:srgbClr val="FFFF00"/>
                </a:solidFill>
              </a:rPr>
              <a:t> channel 1</a:t>
            </a:r>
          </a:p>
          <a:p>
            <a:pPr algn="ctr"/>
            <a:r>
              <a:rPr lang="en-GB" b="1" dirty="0">
                <a:solidFill>
                  <a:srgbClr val="FFFF00"/>
                </a:solidFill>
              </a:rPr>
              <a:t>o</a:t>
            </a:r>
            <a:r>
              <a:rPr lang="en-GB" b="1" dirty="0" smtClean="0">
                <a:solidFill>
                  <a:srgbClr val="FFFF00"/>
                </a:solidFill>
              </a:rPr>
              <a:t>n 5/10/2010</a:t>
            </a:r>
            <a:endParaRPr lang="en-GB" b="1" dirty="0">
              <a:solidFill>
                <a:srgbClr val="FFFF00"/>
              </a:solidFill>
            </a:endParaRPr>
          </a:p>
        </p:txBody>
      </p:sp>
      <p:sp>
        <p:nvSpPr>
          <p:cNvPr id="6" name="ZoneTexte 5"/>
          <p:cNvSpPr txBox="1"/>
          <p:nvPr/>
        </p:nvSpPr>
        <p:spPr>
          <a:xfrm>
            <a:off x="251520" y="3061409"/>
            <a:ext cx="1718227" cy="1015663"/>
          </a:xfrm>
          <a:prstGeom prst="rect">
            <a:avLst/>
          </a:prstGeom>
          <a:solidFill>
            <a:srgbClr val="0070C0"/>
          </a:solidFill>
        </p:spPr>
        <p:txBody>
          <a:bodyPr wrap="none" rtlCol="0">
            <a:spAutoFit/>
          </a:bodyPr>
          <a:lstStyle/>
          <a:p>
            <a:r>
              <a:rPr lang="en-GB" sz="1200" b="1" dirty="0" smtClean="0">
                <a:solidFill>
                  <a:srgbClr val="FFFF00"/>
                </a:solidFill>
              </a:rPr>
              <a:t>Channel 1:</a:t>
            </a:r>
          </a:p>
          <a:p>
            <a:r>
              <a:rPr lang="en-GB" sz="1200" b="1" dirty="0" smtClean="0">
                <a:solidFill>
                  <a:srgbClr val="FFFF00"/>
                </a:solidFill>
              </a:rPr>
              <a:t>Horizontal bottom</a:t>
            </a:r>
          </a:p>
          <a:p>
            <a:r>
              <a:rPr lang="en-GB" sz="1200" b="1" dirty="0" smtClean="0">
                <a:solidFill>
                  <a:srgbClr val="FFFF00"/>
                </a:solidFill>
              </a:rPr>
              <a:t>Length: 40 m</a:t>
            </a:r>
          </a:p>
          <a:p>
            <a:r>
              <a:rPr lang="en-GB" sz="1200" b="1" dirty="0" smtClean="0">
                <a:solidFill>
                  <a:srgbClr val="FFFF00"/>
                </a:solidFill>
              </a:rPr>
              <a:t>Width: 4 m</a:t>
            </a:r>
          </a:p>
          <a:p>
            <a:r>
              <a:rPr lang="en-GB" sz="1200" b="1" dirty="0" smtClean="0">
                <a:solidFill>
                  <a:srgbClr val="FFFF00"/>
                </a:solidFill>
              </a:rPr>
              <a:t>Central groove: 8 x 8 cm</a:t>
            </a:r>
            <a:endParaRPr lang="en-GB" sz="1200" b="1" dirty="0">
              <a:solidFill>
                <a:srgbClr val="FFFF00"/>
              </a:solidFill>
            </a:endParaRPr>
          </a:p>
        </p:txBody>
      </p:sp>
      <p:pic>
        <p:nvPicPr>
          <p:cNvPr id="2050" name="Picture 2" descr="R:\DIRECTION\PERSO\Archeo\Documents\Par SITE\Hanieh-Misson\HANIEH De-silting Channel.jpg"/>
          <p:cNvPicPr>
            <a:picLocks noChangeAspect="1" noChangeArrowheads="1"/>
          </p:cNvPicPr>
          <p:nvPr/>
        </p:nvPicPr>
        <p:blipFill rotWithShape="1">
          <a:blip r:embed="rId6">
            <a:extLst>
              <a:ext uri="{28A0092B-C50C-407E-A947-70E740481C1C}">
                <a14:useLocalDpi xmlns:a14="http://schemas.microsoft.com/office/drawing/2010/main" val="0"/>
              </a:ext>
            </a:extLst>
          </a:blip>
          <a:srcRect l="2841" t="3081" r="791" b="6261"/>
          <a:stretch/>
        </p:blipFill>
        <p:spPr bwMode="auto">
          <a:xfrm>
            <a:off x="5580488" y="4338000"/>
            <a:ext cx="3384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2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51520" y="0"/>
            <a:ext cx="8676456" cy="6890128"/>
            <a:chOff x="251520" y="0"/>
            <a:chExt cx="8676456" cy="6890128"/>
          </a:xfrm>
        </p:grpSpPr>
        <p:pic>
          <p:nvPicPr>
            <p:cNvPr id="1026" name="Picture 2" descr="C:\Users\degraauw\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8676456" cy="68901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flipV="1">
              <a:off x="2159224" y="4149080"/>
              <a:ext cx="1080120" cy="50405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6767736" y="260648"/>
              <a:ext cx="1080120" cy="50405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719064" y="5085184"/>
              <a:ext cx="1080120" cy="50405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3239344" y="3193036"/>
              <a:ext cx="1080120" cy="50405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239948" y="1412776"/>
              <a:ext cx="977033" cy="461665"/>
            </a:xfrm>
            <a:prstGeom prst="rect">
              <a:avLst/>
            </a:prstGeom>
            <a:solidFill>
              <a:schemeClr val="bg1"/>
            </a:solidFill>
            <a:ln>
              <a:solidFill>
                <a:srgbClr val="C00000"/>
              </a:solidFill>
            </a:ln>
          </p:spPr>
          <p:txBody>
            <a:bodyPr wrap="square" rtlCol="0">
              <a:spAutoFit/>
            </a:bodyPr>
            <a:lstStyle/>
            <a:p>
              <a:pPr algn="ctr"/>
              <a:r>
                <a:rPr lang="fr-FR" sz="1200" b="1" dirty="0" smtClean="0">
                  <a:solidFill>
                    <a:srgbClr val="C00000"/>
                  </a:solidFill>
                </a:rPr>
                <a:t>N to NE </a:t>
              </a:r>
              <a:r>
                <a:rPr lang="fr-FR" sz="1200" b="1" dirty="0" err="1" smtClean="0">
                  <a:solidFill>
                    <a:srgbClr val="C00000"/>
                  </a:solidFill>
                </a:rPr>
                <a:t>waves</a:t>
              </a:r>
              <a:endParaRPr lang="fr-FR" sz="1200" b="1" dirty="0">
                <a:solidFill>
                  <a:srgbClr val="C00000"/>
                </a:solidFill>
              </a:endParaRPr>
            </a:p>
          </p:txBody>
        </p:sp>
        <p:grpSp>
          <p:nvGrpSpPr>
            <p:cNvPr id="11" name="Groupe 10"/>
            <p:cNvGrpSpPr/>
            <p:nvPr/>
          </p:nvGrpSpPr>
          <p:grpSpPr>
            <a:xfrm rot="9705462" flipH="1">
              <a:off x="3321277" y="814453"/>
              <a:ext cx="714512" cy="2421189"/>
              <a:chOff x="3797291" y="1852091"/>
              <a:chExt cx="3299624" cy="2290841"/>
            </a:xfrm>
          </p:grpSpPr>
          <p:sp>
            <p:nvSpPr>
              <p:cNvPr id="12" name="Arc 11"/>
              <p:cNvSpPr/>
              <p:nvPr/>
            </p:nvSpPr>
            <p:spPr>
              <a:xfrm rot="20095767" flipH="1">
                <a:off x="5720120" y="1924516"/>
                <a:ext cx="1376795" cy="2218416"/>
              </a:xfrm>
              <a:prstGeom prst="arc">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avec flèche 12"/>
              <p:cNvCxnSpPr/>
              <p:nvPr/>
            </p:nvCxnSpPr>
            <p:spPr>
              <a:xfrm rot="9705462" flipH="1">
                <a:off x="3797291" y="1852091"/>
                <a:ext cx="263568" cy="27424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4" name="ZoneTexte 13"/>
          <p:cNvSpPr txBox="1"/>
          <p:nvPr/>
        </p:nvSpPr>
        <p:spPr>
          <a:xfrm>
            <a:off x="2799524" y="3209"/>
            <a:ext cx="1554721" cy="646331"/>
          </a:xfrm>
          <a:prstGeom prst="rect">
            <a:avLst/>
          </a:prstGeom>
          <a:solidFill>
            <a:srgbClr val="0070C0"/>
          </a:solidFill>
        </p:spPr>
        <p:txBody>
          <a:bodyPr wrap="none" rtlCol="0">
            <a:spAutoFit/>
          </a:bodyPr>
          <a:lstStyle/>
          <a:p>
            <a:pPr algn="ctr"/>
            <a:r>
              <a:rPr lang="en-GB" b="1" dirty="0" smtClean="0">
                <a:solidFill>
                  <a:srgbClr val="FFFF00"/>
                </a:solidFill>
              </a:rPr>
              <a:t>N to NE waves</a:t>
            </a:r>
          </a:p>
          <a:p>
            <a:pPr algn="ctr"/>
            <a:r>
              <a:rPr lang="en-GB" b="1" dirty="0">
                <a:solidFill>
                  <a:srgbClr val="FFFF00"/>
                </a:solidFill>
              </a:rPr>
              <a:t>o</a:t>
            </a:r>
            <a:r>
              <a:rPr lang="en-GB" b="1" dirty="0" smtClean="0">
                <a:solidFill>
                  <a:srgbClr val="FFFF00"/>
                </a:solidFill>
              </a:rPr>
              <a:t>n 28/7/2009</a:t>
            </a:r>
            <a:endParaRPr lang="en-GB" b="1" dirty="0">
              <a:solidFill>
                <a:srgbClr val="FFFF00"/>
              </a:solidFill>
            </a:endParaRPr>
          </a:p>
        </p:txBody>
      </p:sp>
    </p:spTree>
    <p:extLst>
      <p:ext uri="{BB962C8B-B14F-4D97-AF65-F5344CB8AC3E}">
        <p14:creationId xmlns:p14="http://schemas.microsoft.com/office/powerpoint/2010/main" val="276030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DGMCE\Desktop\Capture20090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2407" cy="4134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GMCE\Desktop\Capture20130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593" y="2790024"/>
            <a:ext cx="5212407" cy="405877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295824" y="3857560"/>
            <a:ext cx="977033" cy="276999"/>
          </a:xfrm>
          <a:prstGeom prst="rect">
            <a:avLst/>
          </a:prstGeom>
          <a:solidFill>
            <a:schemeClr val="bg1"/>
          </a:solidFill>
        </p:spPr>
        <p:txBody>
          <a:bodyPr wrap="square" rtlCol="0">
            <a:spAutoFit/>
          </a:bodyPr>
          <a:lstStyle/>
          <a:p>
            <a:r>
              <a:rPr lang="fr-FR" sz="1200" dirty="0" smtClean="0"/>
              <a:t>28/7/2009</a:t>
            </a:r>
            <a:endParaRPr lang="fr-FR" sz="1200" dirty="0"/>
          </a:p>
        </p:txBody>
      </p:sp>
      <p:sp>
        <p:nvSpPr>
          <p:cNvPr id="7" name="ZoneTexte 6"/>
          <p:cNvSpPr txBox="1"/>
          <p:nvPr/>
        </p:nvSpPr>
        <p:spPr>
          <a:xfrm>
            <a:off x="8166967" y="6571797"/>
            <a:ext cx="977033" cy="276999"/>
          </a:xfrm>
          <a:prstGeom prst="rect">
            <a:avLst/>
          </a:prstGeom>
          <a:solidFill>
            <a:schemeClr val="bg1"/>
          </a:solidFill>
        </p:spPr>
        <p:txBody>
          <a:bodyPr wrap="square" rtlCol="0">
            <a:spAutoFit/>
          </a:bodyPr>
          <a:lstStyle/>
          <a:p>
            <a:r>
              <a:rPr lang="fr-FR" sz="1200" dirty="0" smtClean="0"/>
              <a:t>1/3/2013</a:t>
            </a:r>
            <a:endParaRPr lang="fr-FR" sz="1200" dirty="0"/>
          </a:p>
        </p:txBody>
      </p:sp>
      <p:sp>
        <p:nvSpPr>
          <p:cNvPr id="8" name="ZoneTexte 7"/>
          <p:cNvSpPr txBox="1"/>
          <p:nvPr/>
        </p:nvSpPr>
        <p:spPr>
          <a:xfrm>
            <a:off x="6179170" y="2435741"/>
            <a:ext cx="1129134" cy="276999"/>
          </a:xfrm>
          <a:prstGeom prst="rect">
            <a:avLst/>
          </a:prstGeom>
          <a:solidFill>
            <a:schemeClr val="bg1"/>
          </a:solidFill>
          <a:ln>
            <a:solidFill>
              <a:srgbClr val="C00000"/>
            </a:solidFill>
          </a:ln>
        </p:spPr>
        <p:txBody>
          <a:bodyPr wrap="square" rtlCol="0">
            <a:spAutoFit/>
          </a:bodyPr>
          <a:lstStyle/>
          <a:p>
            <a:pPr algn="ctr"/>
            <a:r>
              <a:rPr lang="fr-FR" sz="1200" b="1" dirty="0" smtClean="0">
                <a:solidFill>
                  <a:srgbClr val="C00000"/>
                </a:solidFill>
              </a:rPr>
              <a:t>N to NE </a:t>
            </a:r>
            <a:r>
              <a:rPr lang="fr-FR" sz="1200" b="1" dirty="0" err="1" smtClean="0">
                <a:solidFill>
                  <a:srgbClr val="C00000"/>
                </a:solidFill>
              </a:rPr>
              <a:t>waves</a:t>
            </a:r>
            <a:endParaRPr lang="fr-FR" sz="1200" b="1" dirty="0">
              <a:solidFill>
                <a:srgbClr val="C00000"/>
              </a:solidFill>
            </a:endParaRPr>
          </a:p>
        </p:txBody>
      </p:sp>
      <p:sp>
        <p:nvSpPr>
          <p:cNvPr id="9" name="ZoneTexte 8"/>
          <p:cNvSpPr txBox="1"/>
          <p:nvPr/>
        </p:nvSpPr>
        <p:spPr>
          <a:xfrm>
            <a:off x="3923928" y="127665"/>
            <a:ext cx="1224136" cy="276999"/>
          </a:xfrm>
          <a:prstGeom prst="rect">
            <a:avLst/>
          </a:prstGeom>
          <a:solidFill>
            <a:schemeClr val="bg1"/>
          </a:solidFill>
          <a:ln>
            <a:solidFill>
              <a:srgbClr val="C00000"/>
            </a:solidFill>
          </a:ln>
        </p:spPr>
        <p:txBody>
          <a:bodyPr wrap="square" rtlCol="0">
            <a:spAutoFit/>
          </a:bodyPr>
          <a:lstStyle/>
          <a:p>
            <a:pPr algn="ctr"/>
            <a:r>
              <a:rPr lang="fr-FR" sz="1200" b="1" dirty="0" smtClean="0">
                <a:solidFill>
                  <a:srgbClr val="C00000"/>
                </a:solidFill>
              </a:rPr>
              <a:t>N to NE </a:t>
            </a:r>
            <a:r>
              <a:rPr lang="fr-FR" sz="1200" b="1" dirty="0" err="1" smtClean="0">
                <a:solidFill>
                  <a:srgbClr val="C00000"/>
                </a:solidFill>
              </a:rPr>
              <a:t>waves</a:t>
            </a:r>
            <a:endParaRPr lang="fr-FR" sz="1200" b="1" dirty="0">
              <a:solidFill>
                <a:srgbClr val="C00000"/>
              </a:solidFill>
            </a:endParaRPr>
          </a:p>
        </p:txBody>
      </p:sp>
      <p:sp>
        <p:nvSpPr>
          <p:cNvPr id="10" name="Flèche droite 9"/>
          <p:cNvSpPr/>
          <p:nvPr/>
        </p:nvSpPr>
        <p:spPr>
          <a:xfrm rot="13319640">
            <a:off x="1812985" y="2123000"/>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ZoneTexte 11"/>
          <p:cNvSpPr txBox="1"/>
          <p:nvPr/>
        </p:nvSpPr>
        <p:spPr>
          <a:xfrm>
            <a:off x="2483768" y="2780928"/>
            <a:ext cx="952248" cy="276999"/>
          </a:xfrm>
          <a:prstGeom prst="rect">
            <a:avLst/>
          </a:prstGeom>
          <a:solidFill>
            <a:srgbClr val="0070C0"/>
          </a:solidFill>
        </p:spPr>
        <p:txBody>
          <a:bodyPr wrap="none" rtlCol="0">
            <a:spAutoFit/>
          </a:bodyPr>
          <a:lstStyle/>
          <a:p>
            <a:r>
              <a:rPr lang="en-GB" sz="1200" b="1" dirty="0" smtClean="0">
                <a:solidFill>
                  <a:srgbClr val="FFFF00"/>
                </a:solidFill>
              </a:rPr>
              <a:t>Littoral drift</a:t>
            </a:r>
            <a:endParaRPr lang="en-GB" sz="1200" b="1" dirty="0">
              <a:solidFill>
                <a:srgbClr val="FFFF00"/>
              </a:solidFill>
            </a:endParaRPr>
          </a:p>
        </p:txBody>
      </p:sp>
      <p:sp>
        <p:nvSpPr>
          <p:cNvPr id="29" name="ZoneTexte 28"/>
          <p:cNvSpPr txBox="1"/>
          <p:nvPr/>
        </p:nvSpPr>
        <p:spPr>
          <a:xfrm rot="19472931">
            <a:off x="1441177" y="1095346"/>
            <a:ext cx="1263359" cy="307777"/>
          </a:xfrm>
          <a:prstGeom prst="rect">
            <a:avLst/>
          </a:prstGeom>
          <a:noFill/>
        </p:spPr>
        <p:txBody>
          <a:bodyPr wrap="none" rtlCol="0">
            <a:spAutoFit/>
          </a:bodyPr>
          <a:lstStyle/>
          <a:p>
            <a:r>
              <a:rPr lang="fr-FR" sz="1400" b="1" dirty="0" err="1">
                <a:solidFill>
                  <a:srgbClr val="FFFF00"/>
                </a:solidFill>
                <a:effectLst>
                  <a:outerShdw blurRad="38100" dist="38100" dir="2700000" algn="tl">
                    <a:srgbClr val="000000">
                      <a:alpha val="43137"/>
                    </a:srgbClr>
                  </a:outerShdw>
                </a:effectLst>
              </a:rPr>
              <a:t>w</a:t>
            </a:r>
            <a:r>
              <a:rPr lang="fr-FR" sz="1400" b="1" dirty="0" err="1" smtClean="0">
                <a:solidFill>
                  <a:srgbClr val="FFFF00"/>
                </a:solidFill>
                <a:effectLst>
                  <a:outerShdw blurRad="38100" dist="38100" dir="2700000" algn="tl">
                    <a:srgbClr val="000000">
                      <a:alpha val="43137"/>
                    </a:srgbClr>
                  </a:outerShdw>
                </a:effectLst>
              </a:rPr>
              <a:t>ave</a:t>
            </a:r>
            <a:r>
              <a:rPr lang="fr-FR" sz="1400" b="1" dirty="0" smtClean="0">
                <a:solidFill>
                  <a:srgbClr val="FFFF00"/>
                </a:solidFill>
                <a:effectLst>
                  <a:outerShdw blurRad="38100" dist="38100" dir="2700000" algn="tl">
                    <a:srgbClr val="000000">
                      <a:alpha val="43137"/>
                    </a:srgbClr>
                  </a:outerShdw>
                </a:effectLst>
              </a:rPr>
              <a:t> </a:t>
            </a:r>
            <a:r>
              <a:rPr lang="fr-FR" sz="1400" b="1" dirty="0" err="1" smtClean="0">
                <a:solidFill>
                  <a:srgbClr val="FFFF00"/>
                </a:solidFill>
                <a:effectLst>
                  <a:outerShdw blurRad="38100" dist="38100" dir="2700000" algn="tl">
                    <a:srgbClr val="000000">
                      <a:alpha val="43137"/>
                    </a:srgbClr>
                  </a:outerShdw>
                </a:effectLst>
              </a:rPr>
              <a:t>breaking</a:t>
            </a:r>
            <a:endParaRPr lang="fr-FR" sz="1400" b="1" dirty="0">
              <a:solidFill>
                <a:srgbClr val="FFFF00"/>
              </a:solidFill>
              <a:effectLst>
                <a:outerShdw blurRad="38100" dist="38100" dir="2700000" algn="tl">
                  <a:srgbClr val="000000">
                    <a:alpha val="43137"/>
                  </a:srgbClr>
                </a:outerShdw>
              </a:effectLst>
            </a:endParaRPr>
          </a:p>
        </p:txBody>
      </p:sp>
      <p:sp>
        <p:nvSpPr>
          <p:cNvPr id="35" name="ZoneTexte 34"/>
          <p:cNvSpPr txBox="1"/>
          <p:nvPr/>
        </p:nvSpPr>
        <p:spPr>
          <a:xfrm>
            <a:off x="5364088" y="604415"/>
            <a:ext cx="1345240" cy="923330"/>
          </a:xfrm>
          <a:prstGeom prst="rect">
            <a:avLst/>
          </a:prstGeom>
          <a:solidFill>
            <a:srgbClr val="0070C0"/>
          </a:solidFill>
        </p:spPr>
        <p:txBody>
          <a:bodyPr wrap="none" rtlCol="0">
            <a:spAutoFit/>
          </a:bodyPr>
          <a:lstStyle>
            <a:defPPr>
              <a:defRPr lang="fr-FR"/>
            </a:defPPr>
            <a:lvl1pPr algn="ctr">
              <a:defRPr b="1">
                <a:solidFill>
                  <a:srgbClr val="FFFF00"/>
                </a:solidFill>
              </a:defRPr>
            </a:lvl1pPr>
          </a:lstStyle>
          <a:p>
            <a:r>
              <a:rPr lang="fr-FR" dirty="0" smtClean="0"/>
              <a:t>N to NE</a:t>
            </a:r>
            <a:endParaRPr lang="fr-FR" dirty="0"/>
          </a:p>
          <a:p>
            <a:r>
              <a:rPr lang="fr-FR" dirty="0" err="1"/>
              <a:t>weather</a:t>
            </a:r>
            <a:r>
              <a:rPr lang="fr-FR" dirty="0"/>
              <a:t> </a:t>
            </a:r>
          </a:p>
          <a:p>
            <a:r>
              <a:rPr lang="fr-FR" dirty="0" err="1"/>
              <a:t>morphology</a:t>
            </a:r>
            <a:endParaRPr lang="fr-FR" dirty="0"/>
          </a:p>
        </p:txBody>
      </p:sp>
      <p:grpSp>
        <p:nvGrpSpPr>
          <p:cNvPr id="2" name="Groupe 1"/>
          <p:cNvGrpSpPr/>
          <p:nvPr/>
        </p:nvGrpSpPr>
        <p:grpSpPr>
          <a:xfrm>
            <a:off x="5694754" y="1058108"/>
            <a:ext cx="341954" cy="2533777"/>
            <a:chOff x="7272508" y="-414827"/>
            <a:chExt cx="341954" cy="2533777"/>
          </a:xfrm>
        </p:grpSpPr>
        <p:sp>
          <p:nvSpPr>
            <p:cNvPr id="24" name="Arc 23"/>
            <p:cNvSpPr/>
            <p:nvPr/>
          </p:nvSpPr>
          <p:spPr>
            <a:xfrm rot="11209695">
              <a:off x="7316326" y="-414827"/>
              <a:ext cx="298136" cy="2344643"/>
            </a:xfrm>
            <a:prstGeom prst="arc">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5" name="Connecteur droit avec flèche 24"/>
            <p:cNvCxnSpPr/>
            <p:nvPr/>
          </p:nvCxnSpPr>
          <p:spPr>
            <a:xfrm>
              <a:off x="7272508" y="1829101"/>
              <a:ext cx="57074" cy="28984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e 29"/>
          <p:cNvGrpSpPr/>
          <p:nvPr/>
        </p:nvGrpSpPr>
        <p:grpSpPr>
          <a:xfrm>
            <a:off x="3723478" y="-1139224"/>
            <a:ext cx="341954" cy="2533777"/>
            <a:chOff x="7272508" y="-414827"/>
            <a:chExt cx="341954" cy="2533777"/>
          </a:xfrm>
        </p:grpSpPr>
        <p:sp>
          <p:nvSpPr>
            <p:cNvPr id="31" name="Arc 30"/>
            <p:cNvSpPr/>
            <p:nvPr/>
          </p:nvSpPr>
          <p:spPr>
            <a:xfrm rot="11209695">
              <a:off x="7316326" y="-414827"/>
              <a:ext cx="298136" cy="2344643"/>
            </a:xfrm>
            <a:prstGeom prst="arc">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2" name="Connecteur droit avec flèche 31"/>
            <p:cNvCxnSpPr/>
            <p:nvPr/>
          </p:nvCxnSpPr>
          <p:spPr>
            <a:xfrm>
              <a:off x="7272508" y="1829101"/>
              <a:ext cx="57074" cy="28984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Connecteur droit avec flèche 32"/>
          <p:cNvCxnSpPr/>
          <p:nvPr/>
        </p:nvCxnSpPr>
        <p:spPr>
          <a:xfrm flipH="1">
            <a:off x="7410074" y="2790024"/>
            <a:ext cx="254791" cy="14243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Flèche droite 33"/>
          <p:cNvSpPr/>
          <p:nvPr/>
        </p:nvSpPr>
        <p:spPr>
          <a:xfrm rot="309173">
            <a:off x="2422639" y="2370920"/>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èche droite 39"/>
          <p:cNvSpPr/>
          <p:nvPr/>
        </p:nvSpPr>
        <p:spPr>
          <a:xfrm rot="11208143">
            <a:off x="3333801" y="2562014"/>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èche droite 40"/>
          <p:cNvSpPr/>
          <p:nvPr/>
        </p:nvSpPr>
        <p:spPr>
          <a:xfrm rot="20013253">
            <a:off x="4252643" y="2446961"/>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èche droite 41"/>
          <p:cNvSpPr/>
          <p:nvPr/>
        </p:nvSpPr>
        <p:spPr>
          <a:xfrm rot="13319640">
            <a:off x="5721110" y="5190206"/>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ZoneTexte 42"/>
          <p:cNvSpPr txBox="1"/>
          <p:nvPr/>
        </p:nvSpPr>
        <p:spPr>
          <a:xfrm>
            <a:off x="6712617" y="5678478"/>
            <a:ext cx="952248" cy="276999"/>
          </a:xfrm>
          <a:prstGeom prst="rect">
            <a:avLst/>
          </a:prstGeom>
          <a:solidFill>
            <a:srgbClr val="0070C0"/>
          </a:solidFill>
        </p:spPr>
        <p:txBody>
          <a:bodyPr wrap="none" rtlCol="0">
            <a:spAutoFit/>
          </a:bodyPr>
          <a:lstStyle/>
          <a:p>
            <a:r>
              <a:rPr lang="en-GB" sz="1200" b="1" dirty="0" smtClean="0">
                <a:solidFill>
                  <a:srgbClr val="FFFF00"/>
                </a:solidFill>
              </a:rPr>
              <a:t>Littoral drift</a:t>
            </a:r>
            <a:endParaRPr lang="en-GB" sz="1200" b="1" dirty="0">
              <a:solidFill>
                <a:srgbClr val="FFFF00"/>
              </a:solidFill>
            </a:endParaRPr>
          </a:p>
        </p:txBody>
      </p:sp>
      <p:sp>
        <p:nvSpPr>
          <p:cNvPr id="44" name="Flèche droite 43"/>
          <p:cNvSpPr/>
          <p:nvPr/>
        </p:nvSpPr>
        <p:spPr>
          <a:xfrm rot="21120893">
            <a:off x="6551079" y="5372468"/>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èche droite 44"/>
          <p:cNvSpPr/>
          <p:nvPr/>
        </p:nvSpPr>
        <p:spPr>
          <a:xfrm rot="10979479">
            <a:off x="7312961" y="5328009"/>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èche droite 45"/>
          <p:cNvSpPr/>
          <p:nvPr/>
        </p:nvSpPr>
        <p:spPr>
          <a:xfrm rot="20013253">
            <a:off x="8120102" y="5177813"/>
            <a:ext cx="502702" cy="2648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4188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GMCE\Desktop\Capture20130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350116"/>
            <a:ext cx="4438989" cy="35078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GMCE\Desktop\Capture200903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5"/>
            <a:ext cx="4280197" cy="3284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GMCE\Desktop\Capture200903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407" y="0"/>
            <a:ext cx="4359593" cy="36450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292080" y="6581001"/>
            <a:ext cx="977033" cy="276999"/>
          </a:xfrm>
          <a:prstGeom prst="rect">
            <a:avLst/>
          </a:prstGeom>
          <a:solidFill>
            <a:schemeClr val="bg1"/>
          </a:solidFill>
        </p:spPr>
        <p:txBody>
          <a:bodyPr wrap="square" rtlCol="0">
            <a:spAutoFit/>
          </a:bodyPr>
          <a:lstStyle/>
          <a:p>
            <a:r>
              <a:rPr lang="fr-FR" sz="1200" dirty="0" smtClean="0"/>
              <a:t>19/3/2013</a:t>
            </a:r>
            <a:endParaRPr lang="fr-FR" sz="1200" dirty="0"/>
          </a:p>
        </p:txBody>
      </p:sp>
      <p:sp>
        <p:nvSpPr>
          <p:cNvPr id="10" name="ZoneTexte 9"/>
          <p:cNvSpPr txBox="1"/>
          <p:nvPr/>
        </p:nvSpPr>
        <p:spPr>
          <a:xfrm>
            <a:off x="3303164" y="2989027"/>
            <a:ext cx="977033" cy="276999"/>
          </a:xfrm>
          <a:prstGeom prst="rect">
            <a:avLst/>
          </a:prstGeom>
          <a:solidFill>
            <a:schemeClr val="bg1"/>
          </a:solidFill>
        </p:spPr>
        <p:txBody>
          <a:bodyPr wrap="square" rtlCol="0">
            <a:spAutoFit/>
          </a:bodyPr>
          <a:lstStyle/>
          <a:p>
            <a:r>
              <a:rPr lang="fr-FR" sz="1200" dirty="0" smtClean="0"/>
              <a:t>18/3/2009</a:t>
            </a:r>
            <a:endParaRPr lang="fr-FR" sz="1200" dirty="0"/>
          </a:p>
        </p:txBody>
      </p:sp>
      <p:sp>
        <p:nvSpPr>
          <p:cNvPr id="11" name="ZoneTexte 10"/>
          <p:cNvSpPr txBox="1"/>
          <p:nvPr/>
        </p:nvSpPr>
        <p:spPr>
          <a:xfrm>
            <a:off x="8166967" y="3354702"/>
            <a:ext cx="977033" cy="276999"/>
          </a:xfrm>
          <a:prstGeom prst="rect">
            <a:avLst/>
          </a:prstGeom>
          <a:solidFill>
            <a:schemeClr val="bg1"/>
          </a:solidFill>
        </p:spPr>
        <p:txBody>
          <a:bodyPr wrap="square" rtlCol="0">
            <a:spAutoFit/>
          </a:bodyPr>
          <a:lstStyle/>
          <a:p>
            <a:r>
              <a:rPr lang="fr-FR" sz="1200" dirty="0"/>
              <a:t>2</a:t>
            </a:r>
            <a:r>
              <a:rPr lang="fr-FR" sz="1200" dirty="0" smtClean="0"/>
              <a:t>9/3/2009</a:t>
            </a:r>
            <a:endParaRPr lang="fr-FR" sz="1200" dirty="0"/>
          </a:p>
        </p:txBody>
      </p:sp>
      <p:sp>
        <p:nvSpPr>
          <p:cNvPr id="5" name="ZoneTexte 4"/>
          <p:cNvSpPr txBox="1"/>
          <p:nvPr/>
        </p:nvSpPr>
        <p:spPr>
          <a:xfrm>
            <a:off x="7034401" y="4725144"/>
            <a:ext cx="1345240" cy="923330"/>
          </a:xfrm>
          <a:prstGeom prst="rect">
            <a:avLst/>
          </a:prstGeom>
          <a:solidFill>
            <a:srgbClr val="0070C0"/>
          </a:solidFill>
        </p:spPr>
        <p:txBody>
          <a:bodyPr wrap="none" rtlCol="0">
            <a:spAutoFit/>
          </a:bodyPr>
          <a:lstStyle>
            <a:defPPr>
              <a:defRPr lang="fr-FR"/>
            </a:defPPr>
            <a:lvl1pPr algn="ctr">
              <a:defRPr b="1">
                <a:solidFill>
                  <a:srgbClr val="FFFF00"/>
                </a:solidFill>
              </a:defRPr>
            </a:lvl1pPr>
          </a:lstStyle>
          <a:p>
            <a:r>
              <a:rPr lang="fr-FR" dirty="0" err="1"/>
              <a:t>Calm</a:t>
            </a:r>
            <a:r>
              <a:rPr lang="fr-FR" dirty="0"/>
              <a:t> </a:t>
            </a:r>
          </a:p>
          <a:p>
            <a:r>
              <a:rPr lang="fr-FR" dirty="0" err="1"/>
              <a:t>weather</a:t>
            </a:r>
            <a:r>
              <a:rPr lang="fr-FR" dirty="0"/>
              <a:t> </a:t>
            </a:r>
          </a:p>
          <a:p>
            <a:r>
              <a:rPr lang="fr-FR" dirty="0" err="1"/>
              <a:t>morphology</a:t>
            </a:r>
            <a:endParaRPr lang="fr-FR" dirty="0"/>
          </a:p>
        </p:txBody>
      </p:sp>
      <p:grpSp>
        <p:nvGrpSpPr>
          <p:cNvPr id="13" name="Groupe 12"/>
          <p:cNvGrpSpPr/>
          <p:nvPr/>
        </p:nvGrpSpPr>
        <p:grpSpPr>
          <a:xfrm>
            <a:off x="6242660" y="2221158"/>
            <a:ext cx="1296863" cy="1044868"/>
            <a:chOff x="5580112" y="5552484"/>
            <a:chExt cx="1296863" cy="1044868"/>
          </a:xfrm>
        </p:grpSpPr>
        <p:sp>
          <p:nvSpPr>
            <p:cNvPr id="14" name="Flèche droite 13"/>
            <p:cNvSpPr/>
            <p:nvPr/>
          </p:nvSpPr>
          <p:spPr>
            <a:xfrm rot="15554929">
              <a:off x="6306360" y="5679501"/>
              <a:ext cx="697631" cy="44359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ZoneTexte 14"/>
            <p:cNvSpPr txBox="1"/>
            <p:nvPr/>
          </p:nvSpPr>
          <p:spPr>
            <a:xfrm>
              <a:off x="5580112" y="6320353"/>
              <a:ext cx="1143775" cy="276999"/>
            </a:xfrm>
            <a:prstGeom prst="rect">
              <a:avLst/>
            </a:prstGeom>
            <a:solidFill>
              <a:srgbClr val="0070C0"/>
            </a:solidFill>
          </p:spPr>
          <p:txBody>
            <a:bodyPr wrap="none" rtlCol="0">
              <a:spAutoFit/>
            </a:bodyPr>
            <a:lstStyle/>
            <a:p>
              <a:r>
                <a:rPr lang="en-GB" sz="1200" b="1" dirty="0" smtClean="0">
                  <a:solidFill>
                    <a:srgbClr val="FFFF00"/>
                  </a:solidFill>
                </a:rPr>
                <a:t>Tombolo effect</a:t>
              </a:r>
              <a:endParaRPr lang="en-GB" sz="1200" b="1" dirty="0">
                <a:solidFill>
                  <a:srgbClr val="FFFF00"/>
                </a:solidFill>
              </a:endParaRPr>
            </a:p>
          </p:txBody>
        </p:sp>
      </p:grpSp>
      <p:grpSp>
        <p:nvGrpSpPr>
          <p:cNvPr id="16" name="Groupe 15"/>
          <p:cNvGrpSpPr/>
          <p:nvPr/>
        </p:nvGrpSpPr>
        <p:grpSpPr>
          <a:xfrm>
            <a:off x="7965446" y="2069740"/>
            <a:ext cx="1158230" cy="1057786"/>
            <a:chOff x="7964729" y="5528533"/>
            <a:chExt cx="1158230" cy="1057786"/>
          </a:xfrm>
        </p:grpSpPr>
        <p:sp>
          <p:nvSpPr>
            <p:cNvPr id="17" name="Flèche droite 16"/>
            <p:cNvSpPr/>
            <p:nvPr/>
          </p:nvSpPr>
          <p:spPr>
            <a:xfrm rot="15554929">
              <a:off x="8552344" y="5655550"/>
              <a:ext cx="697631" cy="44359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p:cNvSpPr txBox="1"/>
            <p:nvPr/>
          </p:nvSpPr>
          <p:spPr>
            <a:xfrm>
              <a:off x="7964729" y="6309320"/>
              <a:ext cx="1143775" cy="276999"/>
            </a:xfrm>
            <a:prstGeom prst="rect">
              <a:avLst/>
            </a:prstGeom>
            <a:solidFill>
              <a:srgbClr val="0070C0"/>
            </a:solidFill>
          </p:spPr>
          <p:txBody>
            <a:bodyPr wrap="none" rtlCol="0">
              <a:spAutoFit/>
            </a:bodyPr>
            <a:lstStyle/>
            <a:p>
              <a:r>
                <a:rPr lang="en-GB" sz="1200" b="1" smtClean="0">
                  <a:solidFill>
                    <a:srgbClr val="FFFF00"/>
                  </a:solidFill>
                </a:rPr>
                <a:t>Tombolo effect</a:t>
              </a:r>
              <a:endParaRPr lang="en-GB" sz="1200" b="1">
                <a:solidFill>
                  <a:srgbClr val="FFFF00"/>
                </a:solidFill>
              </a:endParaRPr>
            </a:p>
          </p:txBody>
        </p:sp>
      </p:grpSp>
      <p:sp>
        <p:nvSpPr>
          <p:cNvPr id="19" name="ZoneTexte 18"/>
          <p:cNvSpPr txBox="1"/>
          <p:nvPr/>
        </p:nvSpPr>
        <p:spPr>
          <a:xfrm rot="781808">
            <a:off x="323529" y="1846390"/>
            <a:ext cx="821059" cy="276999"/>
          </a:xfrm>
          <a:prstGeom prst="rect">
            <a:avLst/>
          </a:prstGeom>
          <a:noFill/>
        </p:spPr>
        <p:txBody>
          <a:bodyPr wrap="none" rtlCol="0">
            <a:spAutoFit/>
          </a:bodyPr>
          <a:lstStyle/>
          <a:p>
            <a:r>
              <a:rPr lang="en-GB" sz="1200" b="1" dirty="0" smtClean="0">
                <a:solidFill>
                  <a:srgbClr val="FFFF00"/>
                </a:solidFill>
              </a:rPr>
              <a:t>Channel 1</a:t>
            </a:r>
            <a:endParaRPr lang="en-GB" sz="1200" b="1" dirty="0">
              <a:solidFill>
                <a:srgbClr val="FFFF00"/>
              </a:solidFill>
            </a:endParaRPr>
          </a:p>
        </p:txBody>
      </p:sp>
      <p:sp>
        <p:nvSpPr>
          <p:cNvPr id="20" name="ZoneTexte 19"/>
          <p:cNvSpPr txBox="1"/>
          <p:nvPr/>
        </p:nvSpPr>
        <p:spPr>
          <a:xfrm rot="21153653">
            <a:off x="467544" y="1371822"/>
            <a:ext cx="821059" cy="276999"/>
          </a:xfrm>
          <a:prstGeom prst="rect">
            <a:avLst/>
          </a:prstGeom>
          <a:noFill/>
        </p:spPr>
        <p:txBody>
          <a:bodyPr wrap="none" rtlCol="0">
            <a:spAutoFit/>
          </a:bodyPr>
          <a:lstStyle/>
          <a:p>
            <a:r>
              <a:rPr lang="en-GB" sz="1200" b="1" dirty="0" smtClean="0">
                <a:solidFill>
                  <a:srgbClr val="FFFF00"/>
                </a:solidFill>
              </a:rPr>
              <a:t>Channel 2</a:t>
            </a:r>
            <a:endParaRPr lang="en-GB" sz="1200" b="1" dirty="0">
              <a:solidFill>
                <a:srgbClr val="FFFF00"/>
              </a:solidFill>
            </a:endParaRPr>
          </a:p>
        </p:txBody>
      </p:sp>
    </p:spTree>
    <p:extLst>
      <p:ext uri="{BB962C8B-B14F-4D97-AF65-F5344CB8AC3E}">
        <p14:creationId xmlns:p14="http://schemas.microsoft.com/office/powerpoint/2010/main" val="160447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DIRECTION\PERSO\Archeo\Documents\Par AUTEUR\Misson\HANIEH 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757"/>
            <a:ext cx="9166870" cy="62262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p:cNvGrpSpPr/>
          <p:nvPr/>
        </p:nvGrpSpPr>
        <p:grpSpPr>
          <a:xfrm>
            <a:off x="7236296" y="4166"/>
            <a:ext cx="1908000" cy="2844000"/>
            <a:chOff x="7236000" y="0"/>
            <a:chExt cx="1908000" cy="2844000"/>
          </a:xfrm>
        </p:grpSpPr>
        <p:pic>
          <p:nvPicPr>
            <p:cNvPr id="1028" name="Picture 4" descr="R:\DIRECTION\PERSO\Archeo\Documents\Par AUTEUR\Misson\HANIEH GRADIE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7" t="1" r="2719" b="1497"/>
            <a:stretch/>
          </p:blipFill>
          <p:spPr bwMode="auto">
            <a:xfrm>
              <a:off x="7236000" y="0"/>
              <a:ext cx="1908000" cy="2844000"/>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flipH="1">
              <a:off x="7452320" y="1912666"/>
              <a:ext cx="1296144" cy="7200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flipV="1">
              <a:off x="7452320" y="2632746"/>
              <a:ext cx="1448544" cy="1350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8028384" y="2276872"/>
            <a:ext cx="801823" cy="369332"/>
          </a:xfrm>
          <a:prstGeom prst="rect">
            <a:avLst/>
          </a:prstGeom>
          <a:noFill/>
        </p:spPr>
        <p:txBody>
          <a:bodyPr wrap="none" rtlCol="0">
            <a:spAutoFit/>
          </a:bodyPr>
          <a:lstStyle/>
          <a:p>
            <a:r>
              <a:rPr lang="en-GB" smtClean="0">
                <a:solidFill>
                  <a:srgbClr val="FFFF00"/>
                </a:solidFill>
              </a:rPr>
              <a:t>35-40°</a:t>
            </a:r>
            <a:endParaRPr lang="en-GB">
              <a:solidFill>
                <a:srgbClr val="FFFF00"/>
              </a:solidFill>
            </a:endParaRPr>
          </a:p>
        </p:txBody>
      </p:sp>
      <p:cxnSp>
        <p:nvCxnSpPr>
          <p:cNvPr id="21" name="Connecteur droit avec flèche 20"/>
          <p:cNvCxnSpPr/>
          <p:nvPr/>
        </p:nvCxnSpPr>
        <p:spPr>
          <a:xfrm flipH="1">
            <a:off x="7380312" y="4442085"/>
            <a:ext cx="456888" cy="34951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9" name="Flèche droite 28"/>
          <p:cNvSpPr/>
          <p:nvPr/>
        </p:nvSpPr>
        <p:spPr>
          <a:xfrm rot="20829657">
            <a:off x="4141845" y="3892373"/>
            <a:ext cx="1170940" cy="458851"/>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ZoneTexte 29"/>
          <p:cNvSpPr txBox="1"/>
          <p:nvPr/>
        </p:nvSpPr>
        <p:spPr>
          <a:xfrm>
            <a:off x="4139952" y="3356992"/>
            <a:ext cx="1013226" cy="646331"/>
          </a:xfrm>
          <a:prstGeom prst="rect">
            <a:avLst/>
          </a:prstGeom>
          <a:noFill/>
        </p:spPr>
        <p:txBody>
          <a:bodyPr wrap="none" rtlCol="0">
            <a:spAutoFit/>
          </a:bodyPr>
          <a:lstStyle/>
          <a:p>
            <a:r>
              <a:rPr lang="en-GB" sz="1200" b="1" dirty="0" smtClean="0">
                <a:solidFill>
                  <a:srgbClr val="002060"/>
                </a:solidFill>
              </a:rPr>
              <a:t>Current from</a:t>
            </a:r>
          </a:p>
          <a:p>
            <a:r>
              <a:rPr lang="en-GB" sz="1200" b="1" dirty="0" smtClean="0">
                <a:solidFill>
                  <a:srgbClr val="002060"/>
                </a:solidFill>
              </a:rPr>
              <a:t>de-silting </a:t>
            </a:r>
          </a:p>
          <a:p>
            <a:r>
              <a:rPr lang="en-GB" sz="1200" b="1" dirty="0" smtClean="0">
                <a:solidFill>
                  <a:srgbClr val="002060"/>
                </a:solidFill>
              </a:rPr>
              <a:t>channel</a:t>
            </a:r>
            <a:endParaRPr lang="en-GB" sz="1200" b="1" dirty="0">
              <a:solidFill>
                <a:srgbClr val="002060"/>
              </a:solidFill>
            </a:endParaRPr>
          </a:p>
        </p:txBody>
      </p:sp>
      <p:sp>
        <p:nvSpPr>
          <p:cNvPr id="31" name="ZoneTexte 30"/>
          <p:cNvSpPr txBox="1"/>
          <p:nvPr/>
        </p:nvSpPr>
        <p:spPr>
          <a:xfrm>
            <a:off x="6556175" y="4372127"/>
            <a:ext cx="734496" cy="646331"/>
          </a:xfrm>
          <a:prstGeom prst="rect">
            <a:avLst/>
          </a:prstGeom>
          <a:noFill/>
        </p:spPr>
        <p:txBody>
          <a:bodyPr wrap="none" rtlCol="0">
            <a:spAutoFit/>
          </a:bodyPr>
          <a:lstStyle/>
          <a:p>
            <a:r>
              <a:rPr lang="en-GB" sz="1200" b="1" dirty="0" smtClean="0">
                <a:solidFill>
                  <a:srgbClr val="FFFF00"/>
                </a:solidFill>
              </a:rPr>
              <a:t>Slope =</a:t>
            </a:r>
          </a:p>
          <a:p>
            <a:r>
              <a:rPr lang="en-GB" sz="1200" b="1" dirty="0">
                <a:solidFill>
                  <a:srgbClr val="FFFF00"/>
                </a:solidFill>
              </a:rPr>
              <a:t>a</a:t>
            </a:r>
            <a:r>
              <a:rPr lang="en-GB" sz="1200" b="1" dirty="0" smtClean="0">
                <a:solidFill>
                  <a:srgbClr val="FFFF00"/>
                </a:solidFill>
              </a:rPr>
              <a:t>ngle of </a:t>
            </a:r>
          </a:p>
          <a:p>
            <a:r>
              <a:rPr lang="en-GB" sz="1200" b="1" dirty="0" smtClean="0">
                <a:solidFill>
                  <a:srgbClr val="FFFF00"/>
                </a:solidFill>
              </a:rPr>
              <a:t>repose</a:t>
            </a:r>
            <a:endParaRPr lang="en-GB" sz="1200" b="1" dirty="0">
              <a:solidFill>
                <a:srgbClr val="FFFF00"/>
              </a:solidFill>
            </a:endParaRPr>
          </a:p>
        </p:txBody>
      </p:sp>
      <p:grpSp>
        <p:nvGrpSpPr>
          <p:cNvPr id="2" name="Groupe 1"/>
          <p:cNvGrpSpPr/>
          <p:nvPr/>
        </p:nvGrpSpPr>
        <p:grpSpPr>
          <a:xfrm>
            <a:off x="6084168" y="4308185"/>
            <a:ext cx="432048" cy="632983"/>
            <a:chOff x="6948264" y="4749094"/>
            <a:chExt cx="432048" cy="624122"/>
          </a:xfrm>
        </p:grpSpPr>
        <p:cxnSp>
          <p:nvCxnSpPr>
            <p:cNvPr id="28" name="Connecteur droit 27"/>
            <p:cNvCxnSpPr/>
            <p:nvPr/>
          </p:nvCxnSpPr>
          <p:spPr>
            <a:xfrm flipV="1">
              <a:off x="6948264" y="4749094"/>
              <a:ext cx="0" cy="6241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V="1">
              <a:off x="7020272" y="5061154"/>
              <a:ext cx="0" cy="312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7092280" y="4749094"/>
              <a:ext cx="0" cy="6241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7174401" y="5061154"/>
              <a:ext cx="0" cy="312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7236296" y="4749094"/>
              <a:ext cx="0" cy="6241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V="1">
              <a:off x="7318417" y="5061154"/>
              <a:ext cx="0" cy="312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7380312" y="4749094"/>
              <a:ext cx="0" cy="6241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6" name="Connecteur droit 35"/>
          <p:cNvCxnSpPr/>
          <p:nvPr/>
        </p:nvCxnSpPr>
        <p:spPr>
          <a:xfrm>
            <a:off x="3843762" y="4425445"/>
            <a:ext cx="1664342" cy="576698"/>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039658" y="4695292"/>
            <a:ext cx="892382" cy="82194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4932040" y="5517232"/>
            <a:ext cx="0" cy="288032"/>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7837200" y="2848167"/>
            <a:ext cx="0" cy="162283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552000" y="3312000"/>
            <a:ext cx="198000" cy="756000"/>
          </a:xfrm>
          <a:prstGeom prst="straightConnector1">
            <a:avLst/>
          </a:prstGeom>
          <a:ln w="127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V="1">
            <a:off x="3923928" y="3521277"/>
            <a:ext cx="3394489" cy="786908"/>
          </a:xfrm>
          <a:prstGeom prst="straightConnector1">
            <a:avLst/>
          </a:prstGeom>
          <a:ln w="127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rot="20778766">
            <a:off x="5337059" y="3713051"/>
            <a:ext cx="580608" cy="276999"/>
          </a:xfrm>
          <a:prstGeom prst="rect">
            <a:avLst/>
          </a:prstGeom>
          <a:noFill/>
          <a:ln>
            <a:noFill/>
          </a:ln>
        </p:spPr>
        <p:txBody>
          <a:bodyPr wrap="none" rtlCol="0">
            <a:spAutoFit/>
          </a:bodyPr>
          <a:lstStyle/>
          <a:p>
            <a:r>
              <a:rPr lang="en-GB" sz="1200" b="1" dirty="0" smtClean="0">
                <a:solidFill>
                  <a:srgbClr val="FFFF00"/>
                </a:solidFill>
              </a:rPr>
              <a:t>200 m</a:t>
            </a:r>
            <a:endParaRPr lang="en-GB" sz="1200" b="1" dirty="0">
              <a:solidFill>
                <a:srgbClr val="FFFF00"/>
              </a:solidFill>
            </a:endParaRPr>
          </a:p>
        </p:txBody>
      </p:sp>
      <p:sp>
        <p:nvSpPr>
          <p:cNvPr id="51" name="ZoneTexte 50"/>
          <p:cNvSpPr txBox="1"/>
          <p:nvPr/>
        </p:nvSpPr>
        <p:spPr>
          <a:xfrm rot="4444890">
            <a:off x="6495194" y="3497883"/>
            <a:ext cx="502061" cy="276999"/>
          </a:xfrm>
          <a:prstGeom prst="rect">
            <a:avLst/>
          </a:prstGeom>
          <a:noFill/>
          <a:ln>
            <a:noFill/>
          </a:ln>
        </p:spPr>
        <p:txBody>
          <a:bodyPr wrap="none" rtlCol="0">
            <a:spAutoFit/>
          </a:bodyPr>
          <a:lstStyle/>
          <a:p>
            <a:r>
              <a:rPr lang="en-GB" sz="1200" b="1" dirty="0">
                <a:solidFill>
                  <a:srgbClr val="FFFF00"/>
                </a:solidFill>
              </a:rPr>
              <a:t>4</a:t>
            </a:r>
            <a:r>
              <a:rPr lang="en-GB" sz="1200" b="1" dirty="0" smtClean="0">
                <a:solidFill>
                  <a:srgbClr val="FFFF00"/>
                </a:solidFill>
              </a:rPr>
              <a:t>0 m</a:t>
            </a:r>
            <a:endParaRPr lang="en-GB" sz="1200" b="1" dirty="0">
              <a:solidFill>
                <a:srgbClr val="FFFF00"/>
              </a:solidFill>
            </a:endParaRPr>
          </a:p>
        </p:txBody>
      </p:sp>
      <p:sp>
        <p:nvSpPr>
          <p:cNvPr id="32" name="ZoneTexte 31"/>
          <p:cNvSpPr txBox="1"/>
          <p:nvPr/>
        </p:nvSpPr>
        <p:spPr>
          <a:xfrm>
            <a:off x="5580112" y="4736177"/>
            <a:ext cx="505267" cy="276999"/>
          </a:xfrm>
          <a:prstGeom prst="rect">
            <a:avLst/>
          </a:prstGeom>
          <a:noFill/>
        </p:spPr>
        <p:txBody>
          <a:bodyPr wrap="none" rtlCol="0">
            <a:spAutoFit/>
          </a:bodyPr>
          <a:lstStyle/>
          <a:p>
            <a:r>
              <a:rPr lang="en-GB" sz="1200" b="1" dirty="0" smtClean="0">
                <a:solidFill>
                  <a:srgbClr val="FFFF00"/>
                </a:solidFill>
              </a:rPr>
              <a:t>- 1 m</a:t>
            </a:r>
            <a:endParaRPr lang="en-GB" sz="1200" b="1" dirty="0">
              <a:solidFill>
                <a:srgbClr val="FFFF00"/>
              </a:solidFill>
            </a:endParaRPr>
          </a:p>
        </p:txBody>
      </p:sp>
      <p:sp>
        <p:nvSpPr>
          <p:cNvPr id="34" name="ZoneTexte 33"/>
          <p:cNvSpPr txBox="1"/>
          <p:nvPr/>
        </p:nvSpPr>
        <p:spPr>
          <a:xfrm>
            <a:off x="5580112" y="4077072"/>
            <a:ext cx="505267" cy="276999"/>
          </a:xfrm>
          <a:prstGeom prst="rect">
            <a:avLst/>
          </a:prstGeom>
          <a:noFill/>
        </p:spPr>
        <p:txBody>
          <a:bodyPr wrap="none" rtlCol="0">
            <a:spAutoFit/>
          </a:bodyPr>
          <a:lstStyle/>
          <a:p>
            <a:r>
              <a:rPr lang="en-GB" sz="1200" b="1" dirty="0" smtClean="0">
                <a:solidFill>
                  <a:srgbClr val="FFFF00"/>
                </a:solidFill>
              </a:rPr>
              <a:t>- 4 m</a:t>
            </a:r>
            <a:endParaRPr lang="en-GB" sz="1200" b="1" dirty="0">
              <a:solidFill>
                <a:srgbClr val="FFFF00"/>
              </a:solidFill>
            </a:endParaRPr>
          </a:p>
        </p:txBody>
      </p:sp>
      <p:sp>
        <p:nvSpPr>
          <p:cNvPr id="35" name="ZoneTexte 34"/>
          <p:cNvSpPr txBox="1"/>
          <p:nvPr/>
        </p:nvSpPr>
        <p:spPr>
          <a:xfrm>
            <a:off x="3563888" y="2492896"/>
            <a:ext cx="505267" cy="276999"/>
          </a:xfrm>
          <a:prstGeom prst="rect">
            <a:avLst/>
          </a:prstGeom>
          <a:noFill/>
        </p:spPr>
        <p:txBody>
          <a:bodyPr wrap="none" rtlCol="0">
            <a:spAutoFit/>
          </a:bodyPr>
          <a:lstStyle/>
          <a:p>
            <a:r>
              <a:rPr lang="en-GB" sz="1200" b="1" dirty="0" smtClean="0">
                <a:solidFill>
                  <a:srgbClr val="FFFF00"/>
                </a:solidFill>
              </a:rPr>
              <a:t>- 1 m</a:t>
            </a:r>
            <a:endParaRPr lang="en-GB" sz="1200" b="1" dirty="0">
              <a:solidFill>
                <a:srgbClr val="FFFF00"/>
              </a:solidFill>
            </a:endParaRPr>
          </a:p>
        </p:txBody>
      </p:sp>
      <p:sp>
        <p:nvSpPr>
          <p:cNvPr id="38" name="ZoneTexte 37"/>
          <p:cNvSpPr txBox="1"/>
          <p:nvPr/>
        </p:nvSpPr>
        <p:spPr>
          <a:xfrm>
            <a:off x="2555776" y="4293096"/>
            <a:ext cx="505267" cy="276999"/>
          </a:xfrm>
          <a:prstGeom prst="rect">
            <a:avLst/>
          </a:prstGeom>
          <a:noFill/>
        </p:spPr>
        <p:txBody>
          <a:bodyPr wrap="none" rtlCol="0">
            <a:spAutoFit/>
          </a:bodyPr>
          <a:lstStyle/>
          <a:p>
            <a:r>
              <a:rPr lang="en-GB" sz="1200" b="1" dirty="0" smtClean="0">
                <a:solidFill>
                  <a:srgbClr val="FFFF00"/>
                </a:solidFill>
              </a:rPr>
              <a:t>- 2 m</a:t>
            </a:r>
            <a:endParaRPr lang="en-GB" sz="1200" b="1" dirty="0">
              <a:solidFill>
                <a:srgbClr val="FFFF00"/>
              </a:solidFill>
            </a:endParaRPr>
          </a:p>
        </p:txBody>
      </p:sp>
      <p:sp>
        <p:nvSpPr>
          <p:cNvPr id="44" name="ZoneTexte 43"/>
          <p:cNvSpPr txBox="1"/>
          <p:nvPr/>
        </p:nvSpPr>
        <p:spPr>
          <a:xfrm>
            <a:off x="109343" y="1916832"/>
            <a:ext cx="1025329" cy="461665"/>
          </a:xfrm>
          <a:prstGeom prst="rect">
            <a:avLst/>
          </a:prstGeom>
          <a:solidFill>
            <a:schemeClr val="bg1"/>
          </a:solidFill>
          <a:ln>
            <a:solidFill>
              <a:srgbClr val="C00000"/>
            </a:solidFill>
          </a:ln>
        </p:spPr>
        <p:txBody>
          <a:bodyPr wrap="square" rtlCol="0">
            <a:spAutoFit/>
          </a:bodyPr>
          <a:lstStyle/>
          <a:p>
            <a:pPr algn="ctr"/>
            <a:r>
              <a:rPr lang="fr-FR" sz="1200" b="1" dirty="0" err="1" smtClean="0">
                <a:solidFill>
                  <a:srgbClr val="C00000"/>
                </a:solidFill>
              </a:rPr>
              <a:t>Prevailing</a:t>
            </a:r>
            <a:r>
              <a:rPr lang="fr-FR" sz="1200" b="1" dirty="0" smtClean="0">
                <a:solidFill>
                  <a:srgbClr val="C00000"/>
                </a:solidFill>
              </a:rPr>
              <a:t> NW </a:t>
            </a:r>
            <a:r>
              <a:rPr lang="fr-FR" sz="1200" b="1" dirty="0" err="1" smtClean="0">
                <a:solidFill>
                  <a:srgbClr val="C00000"/>
                </a:solidFill>
              </a:rPr>
              <a:t>waves</a:t>
            </a:r>
            <a:endParaRPr lang="fr-FR" sz="1200" b="1" dirty="0">
              <a:solidFill>
                <a:srgbClr val="C00000"/>
              </a:solidFill>
            </a:endParaRPr>
          </a:p>
        </p:txBody>
      </p:sp>
      <p:cxnSp>
        <p:nvCxnSpPr>
          <p:cNvPr id="45" name="Connecteur droit avec flèche 44"/>
          <p:cNvCxnSpPr/>
          <p:nvPr/>
        </p:nvCxnSpPr>
        <p:spPr>
          <a:xfrm>
            <a:off x="541391" y="2492896"/>
            <a:ext cx="718241" cy="125094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6444208" y="6309320"/>
            <a:ext cx="977033" cy="276999"/>
          </a:xfrm>
          <a:prstGeom prst="rect">
            <a:avLst/>
          </a:prstGeom>
          <a:solidFill>
            <a:schemeClr val="bg1"/>
          </a:solidFill>
        </p:spPr>
        <p:txBody>
          <a:bodyPr wrap="square" rtlCol="0">
            <a:spAutoFit/>
          </a:bodyPr>
          <a:lstStyle/>
          <a:p>
            <a:r>
              <a:rPr lang="fr-FR" sz="1200" dirty="0" smtClean="0"/>
              <a:t>18/3/2009</a:t>
            </a:r>
            <a:endParaRPr lang="fr-FR" sz="1200" dirty="0"/>
          </a:p>
        </p:txBody>
      </p:sp>
    </p:spTree>
    <p:extLst>
      <p:ext uri="{BB962C8B-B14F-4D97-AF65-F5344CB8AC3E}">
        <p14:creationId xmlns:p14="http://schemas.microsoft.com/office/powerpoint/2010/main" val="3270099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494</Words>
  <Application>Microsoft Office PowerPoint</Application>
  <PresentationFormat>Affichage à l'écran (4:3)</PresentationFormat>
  <Paragraphs>97</Paragraphs>
  <Slides>6</Slides>
  <Notes>6</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Sogreah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admininf</dc:creator>
  <cp:lastModifiedBy>admininf</cp:lastModifiedBy>
  <cp:revision>44</cp:revision>
  <cp:lastPrinted>2013-09-16T15:07:29Z</cp:lastPrinted>
  <dcterms:created xsi:type="dcterms:W3CDTF">2013-09-09T12:54:49Z</dcterms:created>
  <dcterms:modified xsi:type="dcterms:W3CDTF">2013-09-17T14:55:12Z</dcterms:modified>
</cp:coreProperties>
</file>