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693AA-475C-4C55-B9A1-58C9F5A9B432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59AB1-26E3-4C48-ABCF-A2E04E6BAC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892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65338" y="868363"/>
            <a:ext cx="2638425" cy="19780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What do you see from the bridge of a ship ??</a:t>
            </a:r>
          </a:p>
          <a:p>
            <a:pPr lvl="1"/>
            <a:r>
              <a:rPr lang="en-GB" noProof="0" dirty="0"/>
              <a:t>Modern ship: nothing within 500 m !</a:t>
            </a:r>
          </a:p>
          <a:p>
            <a:pPr lvl="1"/>
            <a:r>
              <a:rPr lang="en-GB" noProof="0" dirty="0"/>
              <a:t>Ancient ships nearing </a:t>
            </a:r>
            <a:r>
              <a:rPr lang="en-GB" noProof="0" dirty="0" err="1"/>
              <a:t>Narbo</a:t>
            </a:r>
            <a:r>
              <a:rPr lang="en-GB" noProof="0" dirty="0"/>
              <a:t>: not much either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C1994-E92C-4BBA-8872-AFB0B67FE28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51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87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54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198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579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417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480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542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659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82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17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80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11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563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14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7112" y="6509857"/>
            <a:ext cx="9018165" cy="276999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FDD0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200" b="1" dirty="0" err="1">
                <a:solidFill>
                  <a:srgbClr val="FDD0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Portuslimen</a:t>
            </a:r>
            <a:r>
              <a:rPr lang="fr-FR" sz="1200" b="1" dirty="0">
                <a:solidFill>
                  <a:srgbClr val="FDD0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 err="1">
                <a:solidFill>
                  <a:srgbClr val="FDD0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Rome’s</a:t>
            </a:r>
            <a:r>
              <a:rPr lang="fr-FR" sz="1200" b="1" dirty="0">
                <a:solidFill>
                  <a:srgbClr val="FDD0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FDD0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Mediterranean</a:t>
            </a:r>
            <a:r>
              <a:rPr lang="fr-FR" sz="1200" b="1" dirty="0">
                <a:solidFill>
                  <a:srgbClr val="FDD0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Ports (</a:t>
            </a:r>
            <a:r>
              <a:rPr lang="fr-FR" sz="1200" b="1" dirty="0" err="1">
                <a:solidFill>
                  <a:srgbClr val="FDD0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RoMP</a:t>
            </a:r>
            <a:r>
              <a:rPr lang="fr-FR" sz="1200" b="1" dirty="0">
                <a:solidFill>
                  <a:srgbClr val="FDD0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							BSR – Roma – 27/1/2017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4796442" y="6465793"/>
            <a:ext cx="640081" cy="365125"/>
          </a:xfrm>
        </p:spPr>
        <p:txBody>
          <a:bodyPr/>
          <a:lstStyle>
            <a:lvl1pPr>
              <a:defRPr lang="fr-FR" sz="1200" b="1" kern="1200" smtClean="0">
                <a:solidFill>
                  <a:srgbClr val="FDD077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10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47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79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080F750D-0FD4-4A64-9432-BDE9F0D06D11}" type="datetimeFigureOut">
              <a:rPr lang="fr-FR" smtClean="0"/>
              <a:t>02/02/2017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4793805-E510-406A-B22E-E45DE28E0F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749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JP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pPr/>
              <a:t>1</a:t>
            </a:fld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72455" y="578841"/>
            <a:ext cx="6118620" cy="5704514"/>
            <a:chOff x="1475656" y="143054"/>
            <a:chExt cx="7200800" cy="6714946"/>
          </a:xfrm>
        </p:grpSpPr>
        <p:grpSp>
          <p:nvGrpSpPr>
            <p:cNvPr id="6" name="Groupe 5"/>
            <p:cNvGrpSpPr/>
            <p:nvPr/>
          </p:nvGrpSpPr>
          <p:grpSpPr>
            <a:xfrm>
              <a:off x="1475656" y="143054"/>
              <a:ext cx="7200800" cy="6714946"/>
              <a:chOff x="1475656" y="143054"/>
              <a:chExt cx="7200800" cy="6714946"/>
            </a:xfrm>
          </p:grpSpPr>
          <p:grpSp>
            <p:nvGrpSpPr>
              <p:cNvPr id="10" name="Groupe 9"/>
              <p:cNvGrpSpPr/>
              <p:nvPr/>
            </p:nvGrpSpPr>
            <p:grpSpPr>
              <a:xfrm>
                <a:off x="1475656" y="218927"/>
                <a:ext cx="7200800" cy="6639073"/>
                <a:chOff x="1475656" y="218927"/>
                <a:chExt cx="7200800" cy="6639073"/>
              </a:xfrm>
            </p:grpSpPr>
            <p:pic>
              <p:nvPicPr>
                <p:cNvPr id="23" name="Image 22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75656" y="218927"/>
                  <a:ext cx="7200800" cy="811275"/>
                </a:xfrm>
                <a:prstGeom prst="rect">
                  <a:avLst/>
                </a:prstGeom>
              </p:spPr>
            </p:pic>
            <p:pic>
              <p:nvPicPr>
                <p:cNvPr id="24" name="Image 23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39752" y="1028436"/>
                  <a:ext cx="4660381" cy="5829564"/>
                </a:xfrm>
                <a:prstGeom prst="rect">
                  <a:avLst/>
                </a:prstGeom>
              </p:spPr>
            </p:pic>
            <p:cxnSp>
              <p:nvCxnSpPr>
                <p:cNvPr id="25" name="Connecteur droit 24"/>
                <p:cNvCxnSpPr/>
                <p:nvPr/>
              </p:nvCxnSpPr>
              <p:spPr>
                <a:xfrm flipH="1">
                  <a:off x="4427984" y="624564"/>
                  <a:ext cx="979247" cy="5045812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necteur droit 25"/>
                <p:cNvCxnSpPr/>
                <p:nvPr/>
              </p:nvCxnSpPr>
              <p:spPr>
                <a:xfrm flipH="1">
                  <a:off x="4427984" y="624564"/>
                  <a:ext cx="3384376" cy="5045812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 flipH="1">
                  <a:off x="4427984" y="624564"/>
                  <a:ext cx="216024" cy="5036684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Flèche vers le bas 42"/>
              <p:cNvSpPr/>
              <p:nvPr/>
            </p:nvSpPr>
            <p:spPr>
              <a:xfrm>
                <a:off x="4373978" y="218344"/>
                <a:ext cx="144016" cy="258328"/>
              </a:xfrm>
              <a:prstGeom prst="down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Flèche vers le bas 43"/>
              <p:cNvSpPr/>
              <p:nvPr/>
            </p:nvSpPr>
            <p:spPr>
              <a:xfrm>
                <a:off x="4845599" y="218344"/>
                <a:ext cx="144016" cy="258328"/>
              </a:xfrm>
              <a:prstGeom prst="down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Flèche vers le bas 45"/>
              <p:cNvSpPr/>
              <p:nvPr/>
            </p:nvSpPr>
            <p:spPr>
              <a:xfrm>
                <a:off x="5423951" y="218344"/>
                <a:ext cx="144016" cy="258328"/>
              </a:xfrm>
              <a:prstGeom prst="down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Flèche vers le bas 46"/>
              <p:cNvSpPr/>
              <p:nvPr/>
            </p:nvSpPr>
            <p:spPr>
              <a:xfrm>
                <a:off x="7740352" y="218344"/>
                <a:ext cx="144016" cy="258328"/>
              </a:xfrm>
              <a:prstGeom prst="down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3874565" y="143054"/>
                <a:ext cx="55335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100" b="1" dirty="0" err="1">
                    <a:solidFill>
                      <a:schemeClr val="bg1"/>
                    </a:solidFill>
                  </a:rPr>
                  <a:t>Bages</a:t>
                </a:r>
                <a:endParaRPr lang="fr-F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ZoneTexte 15"/>
              <p:cNvSpPr txBox="1"/>
              <p:nvPr/>
            </p:nvSpPr>
            <p:spPr>
              <a:xfrm>
                <a:off x="4872257" y="143054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>
                  <a:defRPr sz="1100" b="1">
                    <a:solidFill>
                      <a:schemeClr val="bg1"/>
                    </a:solidFill>
                  </a:defRPr>
                </a:lvl1pPr>
              </a:lstStyle>
              <a:p>
                <a:r>
                  <a:rPr lang="fr-FR" dirty="0" err="1"/>
                  <a:t>Narbo</a:t>
                </a:r>
                <a:endParaRPr lang="fr-FR" dirty="0"/>
              </a:p>
            </p:txBody>
          </p:sp>
          <p:sp>
            <p:nvSpPr>
              <p:cNvPr id="17" name="ZoneTexte 16"/>
              <p:cNvSpPr txBox="1"/>
              <p:nvPr/>
            </p:nvSpPr>
            <p:spPr>
              <a:xfrm>
                <a:off x="5483815" y="143054"/>
                <a:ext cx="92685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100" b="1" dirty="0">
                    <a:solidFill>
                      <a:schemeClr val="bg1"/>
                    </a:solidFill>
                  </a:rPr>
                  <a:t>La Nautique</a:t>
                </a:r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7812360" y="143054"/>
                <a:ext cx="71365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100" b="1" dirty="0" err="1">
                    <a:solidFill>
                      <a:schemeClr val="bg1"/>
                    </a:solidFill>
                  </a:rPr>
                  <a:t>Castélou</a:t>
                </a:r>
                <a:endParaRPr lang="fr-F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>
                <a:off x="4192735" y="5662409"/>
                <a:ext cx="73930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100" b="1" dirty="0"/>
                  <a:t>Ile de la </a:t>
                </a:r>
              </a:p>
              <a:p>
                <a:r>
                  <a:rPr lang="fr-FR" sz="1100" b="1" dirty="0"/>
                  <a:t>Margotte</a:t>
                </a:r>
              </a:p>
            </p:txBody>
          </p:sp>
          <p:sp>
            <p:nvSpPr>
              <p:cNvPr id="20" name="ZoneTexte 19"/>
              <p:cNvSpPr txBox="1"/>
              <p:nvPr/>
            </p:nvSpPr>
            <p:spPr>
              <a:xfrm>
                <a:off x="4716016" y="6238473"/>
                <a:ext cx="69121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100" b="1" dirty="0"/>
                  <a:t>Ile de </a:t>
                </a:r>
              </a:p>
              <a:p>
                <a:r>
                  <a:rPr lang="fr-FR" sz="1100" b="1" dirty="0"/>
                  <a:t>Planasse</a:t>
                </a:r>
              </a:p>
            </p:txBody>
          </p:sp>
          <p:sp>
            <p:nvSpPr>
              <p:cNvPr id="21" name="Flèche vers le bas 55"/>
              <p:cNvSpPr/>
              <p:nvPr/>
            </p:nvSpPr>
            <p:spPr>
              <a:xfrm flipV="1">
                <a:off x="2843808" y="1929408"/>
                <a:ext cx="216024" cy="491480"/>
              </a:xfrm>
              <a:prstGeom prst="down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ZoneTexte 21"/>
              <p:cNvSpPr txBox="1"/>
              <p:nvPr/>
            </p:nvSpPr>
            <p:spPr>
              <a:xfrm>
                <a:off x="2699792" y="2420888"/>
                <a:ext cx="6447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 err="1">
                    <a:solidFill>
                      <a:srgbClr val="FFFF00"/>
                    </a:solidFill>
                  </a:rPr>
                  <a:t>North</a:t>
                </a:r>
                <a:endParaRPr lang="fr-FR" sz="1400" b="1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" name="Organigramme : Connecteur 6"/>
            <p:cNvSpPr/>
            <p:nvPr/>
          </p:nvSpPr>
          <p:spPr>
            <a:xfrm flipV="1">
              <a:off x="6003842" y="3212976"/>
              <a:ext cx="108012" cy="108012"/>
            </a:xfrm>
            <a:prstGeom prst="flowChartConnector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Organigramme : Connecteur 7"/>
            <p:cNvSpPr/>
            <p:nvPr/>
          </p:nvSpPr>
          <p:spPr>
            <a:xfrm flipV="1">
              <a:off x="5094058" y="1880828"/>
              <a:ext cx="108012" cy="108012"/>
            </a:xfrm>
            <a:prstGeom prst="flowChartConnector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Organigramme : Connecteur 8"/>
            <p:cNvSpPr/>
            <p:nvPr/>
          </p:nvSpPr>
          <p:spPr>
            <a:xfrm flipV="1">
              <a:off x="4391980" y="5616370"/>
              <a:ext cx="108012" cy="108012"/>
            </a:xfrm>
            <a:prstGeom prst="flowChartConnector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4783792" y="2130624"/>
            <a:ext cx="4270627" cy="4307578"/>
            <a:chOff x="4661420" y="2588058"/>
            <a:chExt cx="4393000" cy="4437374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1420" y="2588058"/>
              <a:ext cx="4393000" cy="4437374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6538852" y="2653854"/>
              <a:ext cx="251556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00">
                <a:spcAft>
                  <a:spcPts val="600"/>
                </a:spcAft>
              </a:pPr>
              <a:r>
                <a:rPr lang="en-GB" sz="1400" b="1" dirty="0">
                  <a:solidFill>
                    <a:srgbClr val="00206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Captain, what do you see?</a:t>
              </a:r>
              <a:br>
                <a:rPr lang="en-GB" sz="1400" b="1" dirty="0">
                  <a:solidFill>
                    <a:srgbClr val="00206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</a:br>
              <a:r>
                <a:rPr lang="en-GB" sz="1400" b="1" dirty="0">
                  <a:solidFill>
                    <a:srgbClr val="002060"/>
                  </a:solidFill>
                  <a:latin typeface="Arial" panose="020B0604020202020204" pitchFamily="34" charset="0"/>
                  <a:ea typeface="Arial Unicode MS"/>
                  <a:cs typeface="Arial" panose="020B0604020202020204" pitchFamily="34" charset="0"/>
                </a:rPr>
                <a:t>Nothing within 500 m!</a:t>
              </a:r>
              <a:endParaRPr lang="fr-FR" sz="1400" b="1" dirty="0">
                <a:solidFill>
                  <a:srgbClr val="00206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endParaRPr>
            </a:p>
          </p:txBody>
        </p:sp>
      </p:grpSp>
      <p:sp>
        <p:nvSpPr>
          <p:cNvPr id="31" name="ZoneTexte 30"/>
          <p:cNvSpPr txBox="1"/>
          <p:nvPr/>
        </p:nvSpPr>
        <p:spPr>
          <a:xfrm>
            <a:off x="6709061" y="801085"/>
            <a:ext cx="1952779" cy="3558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600"/>
              </a:spcAft>
              <a:defRPr sz="1600">
                <a:solidFill>
                  <a:srgbClr val="FDD077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defRPr>
            </a:lvl1pPr>
          </a:lstStyle>
          <a:p>
            <a:r>
              <a:rPr lang="fr-FR" dirty="0" err="1"/>
              <a:t>What</a:t>
            </a:r>
            <a:r>
              <a:rPr lang="fr-FR" dirty="0"/>
              <a:t> do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" panose="020B0604020202020204" pitchFamily="34" charset="0"/>
              </a:rPr>
              <a:t>see</a:t>
            </a:r>
            <a:r>
              <a:rPr lang="fr-FR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2385001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fondeur">
  <a:themeElements>
    <a:clrScheme name="Profondeur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rofondeur">
    <a:dk1>
      <a:sysClr val="windowText" lastClr="000000"/>
    </a:dk1>
    <a:lt1>
      <a:sysClr val="window" lastClr="FFFFFF"/>
    </a:lt1>
    <a:dk2>
      <a:srgbClr val="455F51"/>
    </a:dk2>
    <a:lt2>
      <a:srgbClr val="94D7E4"/>
    </a:lt2>
    <a:accent1>
      <a:srgbClr val="41AEBD"/>
    </a:accent1>
    <a:accent2>
      <a:srgbClr val="97E9D5"/>
    </a:accent2>
    <a:accent3>
      <a:srgbClr val="A2CF49"/>
    </a:accent3>
    <a:accent4>
      <a:srgbClr val="608F3D"/>
    </a:accent4>
    <a:accent5>
      <a:srgbClr val="F4DE3A"/>
    </a:accent5>
    <a:accent6>
      <a:srgbClr val="FCB11C"/>
    </a:accent6>
    <a:hlink>
      <a:srgbClr val="FBCA98"/>
    </a:hlink>
    <a:folHlink>
      <a:srgbClr val="D3B86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55</Words>
  <Application>Microsoft Office PowerPoint</Application>
  <PresentationFormat>Affichage à l'écran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Unicode MS</vt:lpstr>
      <vt:lpstr>Calibri</vt:lpstr>
      <vt:lpstr>Corbel</vt:lpstr>
      <vt:lpstr>Times New Roman</vt:lpstr>
      <vt:lpstr>Profondeur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DE GRAAUW</dc:creator>
  <cp:lastModifiedBy>Arthur DE GRAAUW</cp:lastModifiedBy>
  <cp:revision>1</cp:revision>
  <dcterms:created xsi:type="dcterms:W3CDTF">2017-02-02T15:42:40Z</dcterms:created>
  <dcterms:modified xsi:type="dcterms:W3CDTF">2017-02-02T15:45:52Z</dcterms:modified>
</cp:coreProperties>
</file>