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6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99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68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30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5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39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40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9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4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741C-B079-47C4-A8C2-7895D3F4B7A0}" type="datetimeFigureOut">
              <a:rPr lang="fr-FR" smtClean="0"/>
              <a:t>17/08/2015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8C-9978-48A3-A1FC-BFB3698F7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4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portsantique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024" y="-946"/>
            <a:ext cx="9144000" cy="6858000"/>
          </a:xfrm>
          <a:prstGeom prst="rect">
            <a:avLst/>
          </a:prstGeom>
          <a:solidFill>
            <a:srgbClr val="FFE285"/>
          </a:solidFill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pPr algn="ctr"/>
            <a:endParaRPr lang="en-US" sz="1000" b="1" i="1" dirty="0">
              <a:solidFill>
                <a:prstClr val="black"/>
              </a:solidFill>
            </a:endParaRPr>
          </a:p>
        </p:txBody>
      </p:sp>
      <p:pic>
        <p:nvPicPr>
          <p:cNvPr id="4" name="Picture 4" descr="R:\DIRECTION\PERSO\Archeo\EAA2012\Marse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90944"/>
            <a:ext cx="3191669" cy="2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:\DIRECTION\PERSO\Archeo\EAA2012\Mon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44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R:\DIRECTION\PERSO\Archeo\EAA2012\Narbo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8516"/>
            <a:ext cx="3009730" cy="31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en arc 6"/>
          <p:cNvSpPr/>
          <p:nvPr/>
        </p:nvSpPr>
        <p:spPr>
          <a:xfrm rot="12012989" flipH="1">
            <a:off x="-166684" y="2844000"/>
            <a:ext cx="2582856" cy="2327223"/>
          </a:xfrm>
          <a:prstGeom prst="circularArrow">
            <a:avLst>
              <a:gd name="adj1" fmla="val 15090"/>
              <a:gd name="adj2" fmla="val 1992528"/>
              <a:gd name="adj3" fmla="val 15654491"/>
              <a:gd name="adj4" fmla="val 6835142"/>
              <a:gd name="adj5" fmla="val 15057"/>
            </a:avLst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24" y="2996952"/>
            <a:ext cx="5435385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75490" y="2852936"/>
            <a:ext cx="5549854" cy="61555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400" b="1" cap="none" spc="0" dirty="0" err="1" smtClean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Zooming</a:t>
            </a:r>
            <a:r>
              <a:rPr lang="fr-FR" sz="3400" b="1" cap="none" spc="0" dirty="0" smtClean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</a:t>
            </a:r>
            <a:r>
              <a:rPr lang="fr-FR" sz="3400" b="1" cap="none" spc="0" dirty="0" err="1" smtClean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</a:t>
            </a:r>
            <a:r>
              <a:rPr lang="fr-FR" sz="3400" b="1" cap="none" spc="0" dirty="0" smtClean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Google </a:t>
            </a:r>
            <a:r>
              <a:rPr lang="fr-FR" sz="3400" b="1" cap="none" spc="0" dirty="0" err="1" smtClean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Earth</a:t>
            </a:r>
            <a:endParaRPr lang="fr-FR" sz="3400" b="1" cap="none" spc="0" dirty="0">
              <a:ln w="11430"/>
              <a:solidFill>
                <a:srgbClr val="2E511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04" y="-174724"/>
            <a:ext cx="611150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Ancient</a:t>
            </a:r>
            <a:r>
              <a:rPr lang="fr-FR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Ports</a:t>
            </a:r>
            <a:br>
              <a:rPr lang="fr-FR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fr-FR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fr-FR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eolocation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231656" y="5095021"/>
            <a:ext cx="1564480" cy="581044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50952" y="2564904"/>
            <a:ext cx="2036583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3500 ancient 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coastal settlements</a:t>
            </a: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arbours</a:t>
            </a: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ports </a:t>
            </a:r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 smtClean="0">
                <a:solidFill>
                  <a:schemeClr val="tx1"/>
                </a:solidFill>
              </a:endParaRPr>
            </a:p>
            <a:p>
              <a:endParaRPr lang="fr-FR" sz="1000" dirty="0" smtClean="0">
                <a:solidFill>
                  <a:schemeClr val="tx1"/>
                </a:solidFill>
              </a:endParaRPr>
            </a:p>
            <a:p>
              <a:endParaRPr lang="fr-FR" sz="1000" dirty="0" smtClean="0">
                <a:solidFill>
                  <a:schemeClr val="tx1"/>
                </a:solidFill>
              </a:endParaRPr>
            </a:p>
            <a:p>
              <a:endParaRPr lang="fr-FR" sz="1000" dirty="0" smtClean="0">
                <a:solidFill>
                  <a:schemeClr val="tx1"/>
                </a:solidFill>
              </a:endParaRPr>
            </a:p>
            <a:p>
              <a:endParaRPr lang="fr-FR" sz="1000" dirty="0" smtClean="0">
                <a:solidFill>
                  <a:schemeClr val="tx1"/>
                </a:solidFill>
              </a:endParaRPr>
            </a:p>
            <a:p>
              <a:pPr algn="ctr"/>
              <a:endParaRPr lang="en-US" sz="1000" b="1" i="1" dirty="0" smtClean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564904"/>
            <a:ext cx="66967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 smtClean="0">
                <a:solidFill>
                  <a:schemeClr val="tx1"/>
                </a:solidFill>
                <a:effectLst/>
                <a:hlinkClick r:id="rId3"/>
              </a:rPr>
              <a:t>www.AncientPortsAntiques.com</a:t>
            </a:r>
            <a:endParaRPr lang="en-US" sz="2400" b="1" i="1" dirty="0" smtClean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600"/>
              </a:spcAft>
            </a:pPr>
            <a:endParaRPr lang="en-US" sz="2400" b="1" i="1" dirty="0" smtClean="0"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This </a:t>
            </a:r>
            <a:r>
              <a:rPr lang="en-US" sz="2400" b="1" i="1" dirty="0" smtClean="0">
                <a:solidFill>
                  <a:schemeClr val="tx1"/>
                </a:solidFill>
                <a:effectLst/>
              </a:rPr>
              <a:t>web site 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presents work done to collect, identify and locate ancient </a:t>
            </a:r>
            <a:r>
              <a:rPr lang="en-US" sz="2400" i="1" dirty="0" err="1" smtClean="0">
                <a:solidFill>
                  <a:schemeClr val="tx1"/>
                </a:solidFill>
                <a:effectLst/>
              </a:rPr>
              <a:t>harbours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 and ports.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It is based on a study of existing documentation and does not aim to find other unknown </a:t>
            </a:r>
            <a:r>
              <a:rPr lang="en-US" sz="2400" i="1" dirty="0" smtClean="0">
                <a:solidFill>
                  <a:schemeClr val="tx1"/>
                </a:solidFill>
              </a:rPr>
              <a:t>ports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chemeClr val="tx1"/>
                </a:solidFill>
                <a:effectLst/>
              </a:rPr>
              <a:t>The result is a list of around </a:t>
            </a:r>
            <a:r>
              <a:rPr lang="en-US" sz="2400" b="1" i="1" dirty="0" smtClean="0">
                <a:solidFill>
                  <a:schemeClr val="tx1"/>
                </a:solidFill>
                <a:effectLst/>
              </a:rPr>
              <a:t>3500 ancient ports 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based on the writings of </a:t>
            </a:r>
            <a:r>
              <a:rPr lang="en-US" sz="2400" b="1" i="1" dirty="0" smtClean="0">
                <a:solidFill>
                  <a:schemeClr val="tx1"/>
                </a:solidFill>
                <a:effectLst/>
              </a:rPr>
              <a:t>66 ancient authors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 and a some modern authors, incl. the </a:t>
            </a:r>
            <a:r>
              <a:rPr lang="en-US" sz="2400" b="1" i="1" dirty="0" smtClean="0">
                <a:solidFill>
                  <a:schemeClr val="tx1"/>
                </a:solidFill>
                <a:effectLst/>
              </a:rPr>
              <a:t>Barrington Atlas</a:t>
            </a:r>
            <a:r>
              <a:rPr lang="en-US" sz="2400" i="1" dirty="0" smtClean="0">
                <a:solidFill>
                  <a:schemeClr val="tx1"/>
                </a:solidFill>
                <a:effectLst/>
              </a:rPr>
              <a:t>.</a:t>
            </a:r>
            <a:endParaRPr lang="fr-F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6024" y="-946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636912"/>
            <a:ext cx="66967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 smtClean="0"/>
              <a:t>Would </a:t>
            </a:r>
            <a:r>
              <a:rPr lang="en-GB" sz="2400" dirty="0"/>
              <a:t>you believe that a shelter that is considered today as ‘excellent’ from a nautical point of view would not have been used in ancient times, at least as a bad weather refuge shelter? </a:t>
            </a:r>
            <a:endParaRPr lang="en-GB" sz="2400" dirty="0" smtClean="0"/>
          </a:p>
          <a:p>
            <a:pPr algn="ctr">
              <a:spcAft>
                <a:spcPts val="600"/>
              </a:spcAft>
            </a:pPr>
            <a:endParaRPr lang="en-GB" sz="2400" dirty="0">
              <a:solidFill>
                <a:prstClr val="black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400" dirty="0"/>
              <a:t>The aim of the present study is to list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‘</a:t>
            </a:r>
            <a:r>
              <a:rPr lang="en-GB" sz="2400" dirty="0"/>
              <a:t>Potential Ancient Harbours’ from a comparison of ‘excellent’ modern shelters and recognised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ancient </a:t>
            </a:r>
            <a:r>
              <a:rPr lang="en-GB" sz="2400" dirty="0"/>
              <a:t>coastal settlements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367751"/>
            <a:ext cx="669674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A list of 229 sites was obtained from the comparison of ancient and modern shelters</a:t>
            </a:r>
            <a:endParaRPr lang="en-US" sz="2400" i="1" dirty="0" smtClean="0">
              <a:solidFill>
                <a:prstClr val="black"/>
              </a:solidFill>
            </a:endParaRPr>
          </a:p>
          <a:p>
            <a:pPr algn="ctr">
              <a:spcAft>
                <a:spcPts val="600"/>
              </a:spcAft>
            </a:pPr>
            <a:endParaRPr lang="fr-FR" sz="2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51696"/>
              </p:ext>
            </p:extLst>
          </p:nvPr>
        </p:nvGraphicFramePr>
        <p:xfrm>
          <a:off x="2483768" y="3284988"/>
          <a:ext cx="4752528" cy="3312360"/>
        </p:xfrm>
        <a:graphic>
          <a:graphicData uri="http://schemas.openxmlformats.org/drawingml/2006/table">
            <a:tbl>
              <a:tblPr firstRow="1" firstCol="1" bandRow="1"/>
              <a:tblGrid>
                <a:gridCol w="4079745"/>
                <a:gridCol w="672783"/>
              </a:tblGrid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COUNTRY</a:t>
                      </a:r>
                      <a:endParaRPr lang="fr-FR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PAH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Spain &amp; Portugal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11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Baleares islands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19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France West &amp; South &amp; Corsica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4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Italy, Sicily, Sardinia, other islands and Malta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12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Adriatic Sea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55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Greece &amp; Crete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31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Black Sea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3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Turkey West &amp; South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8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Red Sea &amp; Oman &amp; Somalia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84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Levant, Cyprus &amp; North Africa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2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0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229</a:t>
                      </a:r>
                      <a:endParaRPr lang="fr-FR" sz="1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D:\Arthur\OneDrive\Archeo\Etudes\PotAncientHarbours\PAH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2564904"/>
            <a:ext cx="8906850" cy="35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396" y="6150495"/>
            <a:ext cx="8916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Potential Ancient Harbours in the Mediterranean area</a:t>
            </a:r>
            <a:endParaRPr lang="fr-FR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95536" y="3606115"/>
            <a:ext cx="4057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Potential Ancient Harbours </a:t>
            </a:r>
            <a:br>
              <a:rPr lang="en-GB" sz="2400" dirty="0"/>
            </a:br>
            <a:r>
              <a:rPr lang="en-GB" sz="2400" dirty="0"/>
              <a:t>in the Red Sea</a:t>
            </a:r>
            <a:endParaRPr lang="fr-FR" sz="2400" i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D:\Arthur\OneDrive\Archeo\Etudes\PotAncientHarbours\PAHRedS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9" y="116633"/>
            <a:ext cx="4078597" cy="66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8" y="2696721"/>
            <a:ext cx="6865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smtClean="0"/>
              <a:t>Some </a:t>
            </a:r>
            <a:r>
              <a:rPr lang="en-GB" sz="2800" dirty="0"/>
              <a:t>Potential Ancient Harbours listed here may be recognised by some expert as ancient harbours already known to him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and </a:t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/>
              <a:t>present author will be delighted to hear about that in order to remove such places from the list of ‘potential’ ancient </a:t>
            </a:r>
            <a:r>
              <a:rPr lang="en-GB" sz="2800" dirty="0" smtClean="0"/>
              <a:t>harbours …</a:t>
            </a:r>
            <a:endParaRPr lang="fr-FR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56490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err="1">
                <a:solidFill>
                  <a:prstClr val="black"/>
                </a:solidFill>
              </a:rPr>
              <a:t>xxxxxxxxxxxxxxx</a:t>
            </a:r>
            <a:endParaRPr lang="fr-FR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56490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 err="1">
                <a:solidFill>
                  <a:prstClr val="black"/>
                </a:solidFill>
              </a:rPr>
              <a:t>xxxxxxxxxxxxxxx</a:t>
            </a:r>
            <a:endParaRPr lang="fr-FR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210</Words>
  <Application>Microsoft Office PowerPoint</Application>
  <PresentationFormat>Affichage à l'écran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ADGMCE</dc:creator>
  <cp:lastModifiedBy>ADGMCE</cp:lastModifiedBy>
  <cp:revision>7</cp:revision>
  <dcterms:created xsi:type="dcterms:W3CDTF">2015-08-17T18:10:44Z</dcterms:created>
  <dcterms:modified xsi:type="dcterms:W3CDTF">2015-08-17T19:44:21Z</dcterms:modified>
</cp:coreProperties>
</file>