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70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077"/>
    <a:srgbClr val="2283AA"/>
    <a:srgbClr val="2899C6"/>
    <a:srgbClr val="1E7194"/>
    <a:srgbClr val="2C98AE"/>
    <a:srgbClr val="58C5D4"/>
    <a:srgbClr val="38513B"/>
    <a:srgbClr val="3F5D43"/>
    <a:srgbClr val="7B5E40"/>
    <a:srgbClr val="A48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85831" autoAdjust="0"/>
  </p:normalViewPr>
  <p:slideViewPr>
    <p:cSldViewPr snapToGrid="0">
      <p:cViewPr varScale="1">
        <p:scale>
          <a:sx n="98" d="100"/>
          <a:sy n="98" d="100"/>
        </p:scale>
        <p:origin x="18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89EC1-DA63-454A-A26D-EAB5F2A35B47}" type="datetimeFigureOut">
              <a:rPr lang="fr-FR" smtClean="0"/>
              <a:t>28/01/2017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065663" y="867578"/>
            <a:ext cx="2638540" cy="197890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8130" y="3255273"/>
            <a:ext cx="5434070" cy="508449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Modifier les styles du texte du masque</a:t>
            </a:r>
          </a:p>
          <a:p>
            <a:pPr lvl="1"/>
            <a:r>
              <a:rPr lang="en-GB" noProof="0"/>
              <a:t>Deuxième niveau</a:t>
            </a:r>
          </a:p>
          <a:p>
            <a:pPr lvl="2"/>
            <a:r>
              <a:rPr lang="en-GB" noProof="0"/>
              <a:t>Troisième niveau</a:t>
            </a:r>
          </a:p>
          <a:p>
            <a:pPr lvl="3"/>
            <a:r>
              <a:rPr lang="en-GB" noProof="0"/>
              <a:t>Quatrième niveau</a:t>
            </a:r>
          </a:p>
          <a:p>
            <a:pPr lvl="4"/>
            <a:r>
              <a:rPr lang="en-GB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C1994-E92C-4BBA-8872-AFB0B67FE2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65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noProof="0" dirty="0"/>
              <a:t>First of all, thanks a lot to Simon &amp; Pascal for inviting me here.</a:t>
            </a:r>
          </a:p>
          <a:p>
            <a:r>
              <a:rPr lang="en-GB" sz="1600" noProof="0" dirty="0"/>
              <a:t>…. Yes I am a port &amp; coastal engineer … trying to understand something about ancient ports ! </a:t>
            </a:r>
          </a:p>
          <a:p>
            <a:r>
              <a:rPr lang="en-GB" sz="1600" noProof="0" dirty="0"/>
              <a:t>Comparing ancient &amp; modern maritime logistics is a vast subject, so I have to be a bit schematic. See my paper for more details</a:t>
            </a:r>
          </a:p>
          <a:p>
            <a:r>
              <a:rPr lang="en-GB" sz="1600" noProof="0" dirty="0"/>
              <a:t>In order to keep you awake I’ll start with technical details on ships &amp; sailing, but I’ll conclude with some more general aspects.</a:t>
            </a:r>
          </a:p>
          <a:p>
            <a:r>
              <a:rPr lang="en-GB" sz="1600" noProof="0" dirty="0"/>
              <a:t>So I’ll go from detail to general.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0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 few big ships that are subject to wind force because their draught of around 10 m.</a:t>
            </a:r>
          </a:p>
          <a:p>
            <a:r>
              <a:rPr lang="en-GB" noProof="0" dirty="0"/>
              <a:t>With a draught of 20 m, the loaded oil tanker does not care about the wind.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348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What do you see from the bridge of a ship ??</a:t>
            </a:r>
          </a:p>
          <a:p>
            <a:pPr lvl="1"/>
            <a:r>
              <a:rPr lang="en-GB" noProof="0" dirty="0"/>
              <a:t>Modern ship: nothing within 500 m !</a:t>
            </a:r>
          </a:p>
          <a:p>
            <a:pPr lvl="1"/>
            <a:r>
              <a:rPr lang="en-GB" noProof="0" dirty="0"/>
              <a:t>Ancient ships nearing </a:t>
            </a:r>
            <a:r>
              <a:rPr lang="en-GB" noProof="0" dirty="0" err="1"/>
              <a:t>Narbo</a:t>
            </a:r>
            <a:r>
              <a:rPr lang="en-GB" noProof="0" dirty="0"/>
              <a:t>: not much either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291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Read &amp; comment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3619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Read &amp; comment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Note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90% of global cargo volumes are maritime cargo due to </a:t>
            </a:r>
            <a:r>
              <a:rPr lang="fr-FR" dirty="0" err="1"/>
              <a:t>cost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426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The </a:t>
            </a:r>
            <a:r>
              <a:rPr lang="fr-FR" dirty="0" err="1"/>
              <a:t>whole</a:t>
            </a:r>
            <a:r>
              <a:rPr lang="fr-FR" dirty="0"/>
              <a:t> Med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seen</a:t>
            </a:r>
            <a:r>
              <a:rPr lang="fr-FR" dirty="0"/>
              <a:t> as a Roman </a:t>
            </a:r>
            <a:r>
              <a:rPr lang="fr-FR" dirty="0" err="1"/>
              <a:t>harbour</a:t>
            </a:r>
            <a:r>
              <a:rPr lang="fr-FR" dirty="0"/>
              <a:t>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Read &amp; comment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31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Scylla &amp; </a:t>
            </a:r>
            <a:r>
              <a:rPr lang="fr-FR" dirty="0" err="1"/>
              <a:t>Charybdis</a:t>
            </a:r>
            <a:r>
              <a:rPr lang="fr-FR" dirty="0"/>
              <a:t> are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34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TEU stands for « Twenty foot Equivalent Unit 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It is about 6 m long and 2.5 m high and wide.</a:t>
            </a:r>
          </a:p>
          <a:p>
            <a:r>
              <a:rPr lang="en-GB" noProof="0" dirty="0"/>
              <a:t>This TEU is used for counting numbers of containers on board ships, in ports, etc.</a:t>
            </a:r>
          </a:p>
          <a:p>
            <a:r>
              <a:rPr lang="en-GB" noProof="0" dirty="0"/>
              <a:t>But the double TEU, of forty feet, is more common.</a:t>
            </a:r>
          </a:p>
          <a:p>
            <a:r>
              <a:rPr lang="en-GB" noProof="0" dirty="0"/>
              <a:t>It is the container you can see on trailers on the roads.</a:t>
            </a:r>
          </a:p>
          <a:p>
            <a:r>
              <a:rPr lang="en-GB" noProof="0" dirty="0"/>
              <a:t>Compared to the </a:t>
            </a:r>
            <a:r>
              <a:rPr lang="en-GB" noProof="0" dirty="0" err="1"/>
              <a:t>Dressel</a:t>
            </a:r>
            <a:r>
              <a:rPr lang="en-GB" noProof="0" dirty="0"/>
              <a:t> 1B amphora, a TEU would contain about 500 of them.</a:t>
            </a:r>
          </a:p>
          <a:p>
            <a:r>
              <a:rPr lang="en-GB" noProof="0" dirty="0"/>
              <a:t>Note also that the tare is only 7% of the total weight, instead of 50% for an amphora.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975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This gives a general idea of the ships:</a:t>
            </a:r>
          </a:p>
          <a:p>
            <a:pPr lvl="1"/>
            <a:r>
              <a:rPr lang="en-GB" noProof="0" dirty="0"/>
              <a:t>The Marco Polo is one of the biggest modern container ships: 400 m long for 200 000 tons</a:t>
            </a:r>
          </a:p>
          <a:p>
            <a:pPr lvl="1"/>
            <a:r>
              <a:rPr lang="en-GB" noProof="0" dirty="0"/>
              <a:t>The Madrague de </a:t>
            </a:r>
            <a:r>
              <a:rPr lang="en-GB" noProof="0" dirty="0" err="1"/>
              <a:t>Giens</a:t>
            </a:r>
            <a:r>
              <a:rPr lang="en-GB" noProof="0" dirty="0"/>
              <a:t> is one of the large ancient ships: 40 m long for 400 tons</a:t>
            </a:r>
          </a:p>
          <a:p>
            <a:pPr lvl="0"/>
            <a:r>
              <a:rPr lang="en-GB" noProof="0" dirty="0"/>
              <a:t>Stowage on board is most important in order to keep cargo in good condition:</a:t>
            </a:r>
          </a:p>
          <a:p>
            <a:pPr lvl="1"/>
            <a:r>
              <a:rPr lang="en-GB" noProof="0" dirty="0"/>
              <a:t>On ancient ships amphorae were placed on a chock absorbing layer, possibly straw or pozzolana</a:t>
            </a:r>
          </a:p>
          <a:p>
            <a:pPr lvl="1"/>
            <a:r>
              <a:rPr lang="en-GB" noProof="0" dirty="0"/>
              <a:t>On modern ships, containers are fastened to each other with twistlocks and tied up with lashing bars</a:t>
            </a:r>
          </a:p>
          <a:p>
            <a:pPr lvl="2"/>
            <a:r>
              <a:rPr lang="en-GB" noProof="0" dirty="0"/>
              <a:t>Accidents happen rarely …</a:t>
            </a:r>
          </a:p>
          <a:p>
            <a:pPr lvl="0"/>
            <a:endParaRPr lang="en-GB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89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Loading &amp; unloading ancient ships was a fully manual job, except for some cranes used for boxes with wild animals.</a:t>
            </a:r>
          </a:p>
          <a:p>
            <a:r>
              <a:rPr lang="en-GB" noProof="0" dirty="0"/>
              <a:t>Modern ships are loaded &amp; unloaded with gantry cranes:</a:t>
            </a:r>
          </a:p>
          <a:p>
            <a:pPr lvl="1"/>
            <a:r>
              <a:rPr lang="en-GB" noProof="0" dirty="0"/>
              <a:t>Up to 5 or 6 cranes on a container ship, so it can be handled within 1 or 2 days</a:t>
            </a:r>
          </a:p>
          <a:p>
            <a:pPr lvl="1"/>
            <a:r>
              <a:rPr lang="en-GB" noProof="0" dirty="0"/>
              <a:t>Large cranes and grabs for iron ore &amp; coal</a:t>
            </a:r>
          </a:p>
          <a:p>
            <a:pPr lvl="1"/>
            <a:r>
              <a:rPr lang="en-GB" noProof="0" dirty="0"/>
              <a:t>Large pumps for oil</a:t>
            </a:r>
          </a:p>
          <a:p>
            <a:pPr lvl="0"/>
            <a:r>
              <a:rPr lang="en-GB" noProof="0" dirty="0"/>
              <a:t>Measurement of quantities is always done at loading &amp; unloading.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505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Without going into discussion now about accurate figures, we can say that:</a:t>
            </a:r>
          </a:p>
          <a:p>
            <a:pPr lvl="1"/>
            <a:r>
              <a:rPr lang="en-GB" noProof="0" dirty="0"/>
              <a:t>Portus </a:t>
            </a:r>
            <a:r>
              <a:rPr lang="en-GB" noProof="0" dirty="0" err="1"/>
              <a:t>Trajanus</a:t>
            </a:r>
            <a:r>
              <a:rPr lang="en-GB" noProof="0" dirty="0"/>
              <a:t> had about 300 berths on 2 km of quays</a:t>
            </a:r>
          </a:p>
          <a:p>
            <a:pPr lvl="1"/>
            <a:r>
              <a:rPr lang="en-GB" noProof="0" dirty="0"/>
              <a:t>This can be doubled if Portus Claudius is added</a:t>
            </a:r>
          </a:p>
          <a:p>
            <a:pPr lvl="0"/>
            <a:r>
              <a:rPr lang="en-GB" noProof="0" dirty="0"/>
              <a:t>Singapore is one of the largest container terminals:</a:t>
            </a:r>
          </a:p>
          <a:p>
            <a:pPr lvl="1"/>
            <a:r>
              <a:rPr lang="en-GB" noProof="0" dirty="0"/>
              <a:t>Only 60 berths, but 17 km of quays, as ship dock alongside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941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I refer to Emilia’s presentation.</a:t>
            </a:r>
          </a:p>
          <a:p>
            <a:r>
              <a:rPr lang="en-GB" noProof="0" dirty="0"/>
              <a:t>Transport documents have always been used.</a:t>
            </a:r>
          </a:p>
          <a:p>
            <a:pPr lvl="1"/>
            <a:r>
              <a:rPr lang="en-GB" noProof="0" dirty="0"/>
              <a:t>Modern documents use the INCOTERMS definitions.</a:t>
            </a:r>
          </a:p>
          <a:p>
            <a:pPr lvl="1"/>
            <a:r>
              <a:rPr lang="en-GB" noProof="0" dirty="0"/>
              <a:t>An ancient document is the famous </a:t>
            </a:r>
            <a:r>
              <a:rPr lang="en-GB" noProof="0" dirty="0" err="1"/>
              <a:t>Muziris</a:t>
            </a:r>
            <a:r>
              <a:rPr lang="en-GB" noProof="0" dirty="0"/>
              <a:t> papyrus, you probably all know of. Very few docs like that.</a:t>
            </a:r>
          </a:p>
          <a:p>
            <a:pPr lvl="1"/>
            <a:r>
              <a:rPr lang="en-GB" noProof="0" dirty="0"/>
              <a:t>Surprising is the high value of cargo on this 600 ton ship: 9 million sesterces: that is 60 million Euro</a:t>
            </a:r>
          </a:p>
          <a:p>
            <a:pPr lvl="0"/>
            <a:r>
              <a:rPr lang="en-GB" noProof="0" dirty="0"/>
              <a:t>As a comparison: modern cargoes valued 100 million Euro would be ….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751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At first glance, ancient &amp; modern sailing routes look somewhat similar, but trade is completely different:</a:t>
            </a:r>
          </a:p>
          <a:p>
            <a:pPr lvl="1"/>
            <a:r>
              <a:rPr lang="en-GB" noProof="0" dirty="0"/>
              <a:t>Traffic from China to Europe</a:t>
            </a:r>
          </a:p>
          <a:p>
            <a:pPr lvl="1"/>
            <a:r>
              <a:rPr lang="en-GB" noProof="0" dirty="0"/>
              <a:t>Oil &amp; gas from the Gulf</a:t>
            </a:r>
          </a:p>
          <a:p>
            <a:pPr lvl="0"/>
            <a:r>
              <a:rPr lang="en-GB" noProof="0" dirty="0"/>
              <a:t>Look at the hard sailing conditions on the Aegean with our modern sailing boats</a:t>
            </a:r>
          </a:p>
          <a:p>
            <a:pPr lvl="0"/>
            <a:r>
              <a:rPr lang="en-GB" noProof="0" dirty="0"/>
              <a:t>Let’s have a quick look at the option on the Red Sea ….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91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Let’s talk about sailing.</a:t>
            </a:r>
          </a:p>
          <a:p>
            <a:r>
              <a:rPr lang="en-GB" noProof="0" dirty="0"/>
              <a:t>Especially sailing to windward, that is against the wind with some angle:</a:t>
            </a:r>
          </a:p>
          <a:p>
            <a:pPr lvl="1"/>
            <a:r>
              <a:rPr lang="en-GB" noProof="0" dirty="0"/>
              <a:t>Look at </a:t>
            </a:r>
            <a:r>
              <a:rPr lang="en-GB" noProof="0" dirty="0" err="1"/>
              <a:t>Kyrenia</a:t>
            </a:r>
            <a:r>
              <a:rPr lang="en-GB" noProof="0" dirty="0"/>
              <a:t>, she behaves like a modern sailing boat under spinnaker</a:t>
            </a:r>
          </a:p>
          <a:p>
            <a:pPr lvl="1"/>
            <a:r>
              <a:rPr lang="en-GB" noProof="0" dirty="0"/>
              <a:t>Look at the </a:t>
            </a:r>
            <a:r>
              <a:rPr lang="en-GB" noProof="0" dirty="0" err="1"/>
              <a:t>Kelenderis</a:t>
            </a:r>
            <a:r>
              <a:rPr lang="en-GB" noProof="0" dirty="0"/>
              <a:t> mosaic: look at the lateen sail</a:t>
            </a:r>
          </a:p>
          <a:p>
            <a:r>
              <a:rPr lang="en-GB" dirty="0"/>
              <a:t>Note that square sails and lateen sails have probably been used for many centuries because they both performed similarly.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81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65338" y="868363"/>
            <a:ext cx="2638425" cy="197802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Now the bad side of sailing: ships lost at sea</a:t>
            </a:r>
          </a:p>
          <a:p>
            <a:pPr lvl="1"/>
            <a:r>
              <a:rPr lang="en-GB" noProof="0" dirty="0"/>
              <a:t>See the </a:t>
            </a:r>
            <a:r>
              <a:rPr lang="en-GB" noProof="0" dirty="0" err="1"/>
              <a:t>Kyrenia</a:t>
            </a:r>
            <a:r>
              <a:rPr lang="en-GB" noProof="0" dirty="0"/>
              <a:t> in a storm in 1987</a:t>
            </a:r>
          </a:p>
          <a:p>
            <a:pPr lvl="1"/>
            <a:r>
              <a:rPr lang="en-GB" noProof="0" dirty="0"/>
              <a:t>See the MOL Comfort lost in 2013</a:t>
            </a:r>
          </a:p>
          <a:p>
            <a:r>
              <a:rPr lang="en-GB" noProof="0" dirty="0"/>
              <a:t>The number of shipwrecks per year:</a:t>
            </a:r>
          </a:p>
          <a:p>
            <a:pPr lvl="1"/>
            <a:r>
              <a:rPr lang="en-GB" noProof="0" dirty="0"/>
              <a:t>From Andrew’s database, and more shipwrecks will be found in the future …</a:t>
            </a:r>
          </a:p>
          <a:p>
            <a:pPr lvl="1"/>
            <a:r>
              <a:rPr lang="en-GB" b="1" noProof="0" dirty="0"/>
              <a:t>Note also that the number of ships was probably a factor 10 smaller than today</a:t>
            </a:r>
          </a:p>
          <a:p>
            <a:pPr lvl="1"/>
            <a:r>
              <a:rPr lang="en-GB" noProof="0" dirty="0"/>
              <a:t>From modern stats: note the increasing numbers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C1994-E92C-4BBA-8872-AFB0B67FE28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723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88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68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440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4801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704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137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2899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4056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218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96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31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23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280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87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 userDrawn="1"/>
        </p:nvSpPr>
        <p:spPr>
          <a:xfrm>
            <a:off x="67112" y="6509857"/>
            <a:ext cx="9018165" cy="27699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200" b="1" dirty="0" err="1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Portuslimen</a:t>
            </a:r>
            <a:r>
              <a:rPr lang="fr-FR" sz="1200" b="1" dirty="0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200" b="1" dirty="0" err="1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Rome’s</a:t>
            </a:r>
            <a:r>
              <a:rPr lang="fr-FR" sz="1200" b="1" dirty="0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Mediterranean</a:t>
            </a:r>
            <a:r>
              <a:rPr lang="fr-FR" sz="1200" b="1" dirty="0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Ports (</a:t>
            </a:r>
            <a:r>
              <a:rPr lang="fr-FR" sz="1200" b="1" dirty="0" err="1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RoMP</a:t>
            </a:r>
            <a:r>
              <a:rPr lang="fr-FR" sz="1200" b="1" dirty="0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						BSR – Roma – 27/1/2017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4796442" y="6465793"/>
            <a:ext cx="640081" cy="365125"/>
          </a:xfrm>
        </p:spPr>
        <p:txBody>
          <a:bodyPr/>
          <a:lstStyle>
            <a:lvl1pPr>
              <a:defRPr lang="fr-FR" sz="1200" b="1" kern="1200" smtClean="0">
                <a:solidFill>
                  <a:srgbClr val="FDD077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A664486-0307-44E6-815E-DC97970F2A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655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72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144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A664486-0307-44E6-815E-DC97970F2A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105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8506" y="308025"/>
            <a:ext cx="77178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Amphora to TEU: Journey of a container</a:t>
            </a:r>
            <a:b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engineer’s perspective</a:t>
            </a:r>
          </a:p>
          <a:p>
            <a:pPr algn="ctr"/>
            <a:endParaRPr lang="en-GB" sz="2400" b="1" dirty="0">
              <a:solidFill>
                <a:srgbClr val="FFC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Arthur de Graauw</a:t>
            </a:r>
            <a:endParaRPr lang="fr-FR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7112" y="6509857"/>
            <a:ext cx="9018165" cy="27699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Portuslimen</a:t>
            </a:r>
            <a:r>
              <a:rPr lang="fr-F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Rome’s</a:t>
            </a:r>
            <a:r>
              <a:rPr lang="fr-F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Mediterranean</a:t>
            </a:r>
            <a:r>
              <a:rPr lang="fr-F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Ports (</a:t>
            </a:r>
            <a:r>
              <a:rPr lang="fr-FR" sz="1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RoMP</a:t>
            </a:r>
            <a:r>
              <a:rPr lang="fr-FR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						BSR – Roma – 27/1/2017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48" y="2021753"/>
            <a:ext cx="7550092" cy="42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0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22" y="2818168"/>
            <a:ext cx="4945500" cy="2466895"/>
          </a:xfrm>
          <a:prstGeom prst="rect">
            <a:avLst/>
          </a:prstGeom>
        </p:spPr>
      </p:pic>
      <p:pic>
        <p:nvPicPr>
          <p:cNvPr id="4" name="Image 3" descr="C:\Users\arthu\AppData\Local\Microsoft\Windows\INetCacheContent.Word\LNG Qmax-Shagr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29" y="958039"/>
            <a:ext cx="3070225" cy="224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:\Users\arthu\AppData\Local\Microsoft\Windows\INetCacheContent.Word\OstiaCorpo4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5" y="816190"/>
            <a:ext cx="3029304" cy="26232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355244" y="75287"/>
            <a:ext cx="244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fr-F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ships</a:t>
            </a:r>
            <a:endParaRPr lang="fr-F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8767" y="3439486"/>
            <a:ext cx="2780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spcAft>
                <a:spcPts val="600"/>
              </a:spcAft>
            </a:pPr>
            <a:r>
              <a:rPr lang="fr-FR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Ostia</a:t>
            </a:r>
            <a:r>
              <a:rPr lang="fr-F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Corporazioni</a:t>
            </a:r>
            <a:r>
              <a:rPr lang="fr-FR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 46</a:t>
            </a:r>
          </a:p>
        </p:txBody>
      </p:sp>
      <p:pic>
        <p:nvPicPr>
          <p:cNvPr id="2" name="Image 1" descr="C:\Users\arthu\AppData\Local\Microsoft\Windows\INetCacheContent.Word\Paquebot QM2 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852" y="99488"/>
            <a:ext cx="2994870" cy="188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6" y="3906824"/>
            <a:ext cx="3642194" cy="25578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05618" y="4915731"/>
            <a:ext cx="2780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spcAft>
                <a:spcPts val="600"/>
              </a:spcAft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Car carrier </a:t>
            </a: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Tonsberg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5412" y="2623309"/>
            <a:ext cx="1898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spcAft>
                <a:spcPts val="600"/>
              </a:spcAft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Q-Max LNG </a:t>
            </a:r>
            <a:b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tanker </a:t>
            </a: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Shagra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56853" y="1632671"/>
            <a:ext cx="3049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spcAft>
                <a:spcPts val="600"/>
              </a:spcAft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Cruise ship Queen Mary 2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5920" y="6140207"/>
            <a:ext cx="3729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spcAft>
                <a:spcPts val="600"/>
              </a:spcAft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VLCC Oil tanker Front Shanghai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6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72455" y="578841"/>
            <a:ext cx="6118620" cy="5704514"/>
            <a:chOff x="1475656" y="143054"/>
            <a:chExt cx="7200800" cy="6714946"/>
          </a:xfrm>
        </p:grpSpPr>
        <p:grpSp>
          <p:nvGrpSpPr>
            <p:cNvPr id="6" name="Groupe 5"/>
            <p:cNvGrpSpPr/>
            <p:nvPr/>
          </p:nvGrpSpPr>
          <p:grpSpPr>
            <a:xfrm>
              <a:off x="1475656" y="143054"/>
              <a:ext cx="7200800" cy="6714946"/>
              <a:chOff x="1475656" y="143054"/>
              <a:chExt cx="7200800" cy="6714946"/>
            </a:xfrm>
          </p:grpSpPr>
          <p:grpSp>
            <p:nvGrpSpPr>
              <p:cNvPr id="10" name="Groupe 9"/>
              <p:cNvGrpSpPr/>
              <p:nvPr/>
            </p:nvGrpSpPr>
            <p:grpSpPr>
              <a:xfrm>
                <a:off x="1475656" y="218927"/>
                <a:ext cx="7200800" cy="6639073"/>
                <a:chOff x="1475656" y="218927"/>
                <a:chExt cx="7200800" cy="6639073"/>
              </a:xfrm>
            </p:grpSpPr>
            <p:pic>
              <p:nvPicPr>
                <p:cNvPr id="23" name="Image 2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5656" y="218927"/>
                  <a:ext cx="7200800" cy="811275"/>
                </a:xfrm>
                <a:prstGeom prst="rect">
                  <a:avLst/>
                </a:prstGeom>
              </p:spPr>
            </p:pic>
            <p:pic>
              <p:nvPicPr>
                <p:cNvPr id="24" name="Image 2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9752" y="1028436"/>
                  <a:ext cx="4660381" cy="5829564"/>
                </a:xfrm>
                <a:prstGeom prst="rect">
                  <a:avLst/>
                </a:prstGeom>
              </p:spPr>
            </p:pic>
            <p:cxnSp>
              <p:nvCxnSpPr>
                <p:cNvPr id="25" name="Connecteur droit 24"/>
                <p:cNvCxnSpPr/>
                <p:nvPr/>
              </p:nvCxnSpPr>
              <p:spPr>
                <a:xfrm flipH="1">
                  <a:off x="4427984" y="624564"/>
                  <a:ext cx="979247" cy="504581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/>
                <p:cNvCxnSpPr/>
                <p:nvPr/>
              </p:nvCxnSpPr>
              <p:spPr>
                <a:xfrm flipH="1">
                  <a:off x="4427984" y="624564"/>
                  <a:ext cx="3384376" cy="504581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26"/>
                <p:cNvCxnSpPr/>
                <p:nvPr/>
              </p:nvCxnSpPr>
              <p:spPr>
                <a:xfrm flipH="1">
                  <a:off x="4427984" y="624564"/>
                  <a:ext cx="216024" cy="503668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Flèche vers le bas 42"/>
              <p:cNvSpPr/>
              <p:nvPr/>
            </p:nvSpPr>
            <p:spPr>
              <a:xfrm>
                <a:off x="4373978" y="218344"/>
                <a:ext cx="144016" cy="258328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Flèche vers le bas 43"/>
              <p:cNvSpPr/>
              <p:nvPr/>
            </p:nvSpPr>
            <p:spPr>
              <a:xfrm>
                <a:off x="4845599" y="218344"/>
                <a:ext cx="144016" cy="258328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Flèche vers le bas 45"/>
              <p:cNvSpPr/>
              <p:nvPr/>
            </p:nvSpPr>
            <p:spPr>
              <a:xfrm>
                <a:off x="5423951" y="218344"/>
                <a:ext cx="144016" cy="258328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Flèche vers le bas 46"/>
              <p:cNvSpPr/>
              <p:nvPr/>
            </p:nvSpPr>
            <p:spPr>
              <a:xfrm>
                <a:off x="7740352" y="218344"/>
                <a:ext cx="144016" cy="258328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3874565" y="143054"/>
                <a:ext cx="55335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 err="1">
                    <a:solidFill>
                      <a:schemeClr val="bg1"/>
                    </a:solidFill>
                  </a:rPr>
                  <a:t>Bages</a:t>
                </a:r>
                <a:endParaRPr lang="fr-FR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4872257" y="143054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1100" b="1">
                    <a:solidFill>
                      <a:schemeClr val="bg1"/>
                    </a:solidFill>
                  </a:defRPr>
                </a:lvl1pPr>
              </a:lstStyle>
              <a:p>
                <a:r>
                  <a:rPr lang="fr-FR" dirty="0" err="1"/>
                  <a:t>Narbo</a:t>
                </a:r>
                <a:endParaRPr lang="fr-FR" dirty="0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5483815" y="143054"/>
                <a:ext cx="92685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>
                    <a:solidFill>
                      <a:schemeClr val="bg1"/>
                    </a:solidFill>
                  </a:rPr>
                  <a:t>La Nautique</a:t>
                </a:r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7812360" y="143054"/>
                <a:ext cx="71365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 err="1">
                    <a:solidFill>
                      <a:schemeClr val="bg1"/>
                    </a:solidFill>
                  </a:rPr>
                  <a:t>Castélou</a:t>
                </a:r>
                <a:endParaRPr lang="fr-FR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4192735" y="5662409"/>
                <a:ext cx="73930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/>
                  <a:t>Ile de la </a:t>
                </a:r>
              </a:p>
              <a:p>
                <a:r>
                  <a:rPr lang="fr-FR" sz="1100" b="1" dirty="0"/>
                  <a:t>Margotte</a:t>
                </a: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4716016" y="6238473"/>
                <a:ext cx="69121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/>
                  <a:t>Ile de </a:t>
                </a:r>
              </a:p>
              <a:p>
                <a:r>
                  <a:rPr lang="fr-FR" sz="1100" b="1" dirty="0"/>
                  <a:t>Planasse</a:t>
                </a:r>
              </a:p>
            </p:txBody>
          </p:sp>
          <p:sp>
            <p:nvSpPr>
              <p:cNvPr id="21" name="Flèche vers le bas 55"/>
              <p:cNvSpPr/>
              <p:nvPr/>
            </p:nvSpPr>
            <p:spPr>
              <a:xfrm flipV="1">
                <a:off x="2843808" y="1929408"/>
                <a:ext cx="216024" cy="491480"/>
              </a:xfrm>
              <a:prstGeom prst="downArrow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2699792" y="2420888"/>
                <a:ext cx="6447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err="1">
                    <a:solidFill>
                      <a:srgbClr val="FFFF00"/>
                    </a:solidFill>
                  </a:rPr>
                  <a:t>North</a:t>
                </a:r>
                <a:endParaRPr lang="fr-FR" sz="14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7" name="Organigramme : Connecteur 6"/>
            <p:cNvSpPr/>
            <p:nvPr/>
          </p:nvSpPr>
          <p:spPr>
            <a:xfrm flipV="1">
              <a:off x="6003842" y="3212976"/>
              <a:ext cx="108012" cy="108012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Organigramme : Connecteur 7"/>
            <p:cNvSpPr/>
            <p:nvPr/>
          </p:nvSpPr>
          <p:spPr>
            <a:xfrm flipV="1">
              <a:off x="5094058" y="1880828"/>
              <a:ext cx="108012" cy="108012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Organigramme : Connecteur 8"/>
            <p:cNvSpPr/>
            <p:nvPr/>
          </p:nvSpPr>
          <p:spPr>
            <a:xfrm flipV="1">
              <a:off x="4391980" y="5616370"/>
              <a:ext cx="108012" cy="108012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4783792" y="2130624"/>
            <a:ext cx="4270627" cy="4307578"/>
            <a:chOff x="4661420" y="2588058"/>
            <a:chExt cx="4393000" cy="443737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420" y="2588058"/>
              <a:ext cx="4393000" cy="443737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6538852" y="2653854"/>
              <a:ext cx="251556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00">
                <a:spcAft>
                  <a:spcPts val="600"/>
                </a:spcAft>
              </a:pPr>
              <a:r>
                <a:rPr lang="en-GB" sz="1400" b="1" dirty="0">
                  <a:solidFill>
                    <a:srgbClr val="002060"/>
                  </a:solidFill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Captain, what do you see?</a:t>
              </a:r>
              <a:br>
                <a:rPr lang="en-GB" sz="1400" b="1" dirty="0">
                  <a:solidFill>
                    <a:srgbClr val="002060"/>
                  </a:solidFill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</a:br>
              <a:r>
                <a:rPr lang="en-GB" sz="1400" b="1" dirty="0">
                  <a:solidFill>
                    <a:srgbClr val="002060"/>
                  </a:solidFill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Nothing within 500 m!</a:t>
              </a:r>
              <a:endParaRPr lang="fr-FR" sz="1400" b="1" dirty="0">
                <a:solidFill>
                  <a:srgbClr val="00206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endParaRPr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6709061" y="801085"/>
            <a:ext cx="1952779" cy="3558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600"/>
              </a:spcAft>
              <a:defRPr sz="160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defRPr>
            </a:lvl1pPr>
          </a:lstStyle>
          <a:p>
            <a:r>
              <a:rPr lang="fr-FR" dirty="0" err="1"/>
              <a:t>What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see</a:t>
            </a:r>
            <a:r>
              <a:rPr lang="fr-FR" dirty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385001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84" y="633240"/>
            <a:ext cx="5396639" cy="303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Many aspects of shipping are </a:t>
            </a:r>
            <a:r>
              <a:rPr lang="en-GB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unchanged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since Antiquity: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Loading and unloading a ship has always required a lot of manpower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Stowing and fastening cargo on board always required a lot of care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6000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A specific group of ship owners, agents, traders, custom officers has always been involved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6000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Sailing ships is a risky activity requiring much experience to use wind forces safely and avoid storms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959895" y="3716510"/>
            <a:ext cx="8063953" cy="275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maritime logistics drastically increased: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On shore, slaves are now replaced by machines: no mistakes, no rebellions, no corruption, and on duty 24/7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6000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Flows of goods have been improved: safer, faster, and on time, thanks to meteorological forecasting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6000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Flows of information have been improved: more detailed, much faster, reliable delivery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36000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Flows of money have been improved: safer, faster (demonetisation). This is perhaps the most important improvement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72064" y="0"/>
            <a:ext cx="2748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161774"/>
            <a:ext cx="2855839" cy="38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9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364" y="852610"/>
            <a:ext cx="4127383" cy="3561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Ancient maritime traffic was carried out with thousands of </a:t>
            </a:r>
            <a:r>
              <a:rPr lang="en-GB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ships</a:t>
            </a:r>
            <a:b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Largest ships:</a:t>
            </a:r>
          </a:p>
          <a:p>
            <a:pPr marL="285750" lvl="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400 ton Madrague de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Giens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(40 x 9 m, draught around 3.5 m) </a:t>
            </a:r>
          </a:p>
          <a:p>
            <a:pPr marL="285750" lvl="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600 ton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Albenga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or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Hermapollon</a:t>
            </a:r>
            <a:endParaRPr lang="en-GB" sz="1600" dirty="0">
              <a:solidFill>
                <a:srgbClr val="FDD077"/>
              </a:solidFill>
              <a:latin typeface="Arial" panose="020B0604020202020204" pitchFamily="34" charset="0"/>
              <a:ea typeface="Arial Unicode MS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1200 ton Isis described by Lucian of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Samosate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(55 x 14 m, draught around 4.5 m)</a:t>
            </a:r>
          </a:p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As noticed by De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Romanis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, similar volumes of cargo will not be back on the seas before the 16</a:t>
            </a:r>
            <a:r>
              <a:rPr lang="en-GB" sz="1600" baseline="300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th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century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433582" y="413818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Today’s largest ships carry cargo values like that carried by the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Hermapollon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, i.e. in the order of</a:t>
            </a:r>
            <a:b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100 million Euros and up to 1 billion Euros, </a:t>
            </a:r>
          </a:p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and the ship length has increased </a:t>
            </a:r>
            <a:b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from 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40-50 m to 300-400 m, mainly during the 20th century.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55" y="1260459"/>
            <a:ext cx="4481227" cy="250619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972064" y="0"/>
            <a:ext cx="2748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251575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4397" y="3951215"/>
            <a:ext cx="6535024" cy="25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A finer-mesh </a:t>
            </a:r>
            <a:r>
              <a:rPr lang="en-GB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might be added into the coarse one by including other nodal points like: the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Tanaïs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river area, Byzantium, Rhodes, Antioch, Athens, Aquileia,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Puteoli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Massalia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Arelate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Narbo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Tarraco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Carthago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Nova and perhaps Gaza if it was more than a place of transit like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Myos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Hormos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and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Berenike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In addition to Indian places like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Muziris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(unlocated near Cochin), a lesser known place like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Omana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 (possibly located at </a:t>
            </a: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ed</a:t>
            </a: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-Dur, in Umm al-Quwain Emirate) should be mentioned here too in order not to under-estimate ancient traffic in the Gulf.</a:t>
            </a:r>
            <a:endParaRPr lang="fr-FR" sz="1600" dirty="0">
              <a:solidFill>
                <a:srgbClr val="FDD077"/>
              </a:solidFill>
              <a:latin typeface="Arial" panose="020B0604020202020204" pitchFamily="34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8404" y="810253"/>
            <a:ext cx="2546758" cy="2848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Alexandria was the “greatest emporium of the world”, acc. to Strabo.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Four major nodes should be mentioned: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Rome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Alexandria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Carthago</a:t>
            </a:r>
            <a:endParaRPr lang="en-GB" sz="1600" dirty="0">
              <a:solidFill>
                <a:srgbClr val="FDD077"/>
              </a:solidFill>
              <a:latin typeface="Arial" panose="020B0604020202020204" pitchFamily="34" charset="0"/>
              <a:ea typeface="Arial Unicode MS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Gades</a:t>
            </a:r>
            <a:endParaRPr lang="en-GB" sz="1600" dirty="0">
              <a:solidFill>
                <a:srgbClr val="FDD077"/>
              </a:solidFill>
              <a:latin typeface="Arial" panose="020B0604020202020204" pitchFamily="34" charset="0"/>
              <a:ea typeface="Arial Unicode MS"/>
              <a:cs typeface="Times New Roman" panose="02020603050405020304" pitchFamily="18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2615555" y="744075"/>
            <a:ext cx="6419387" cy="2980637"/>
            <a:chOff x="2615555" y="744075"/>
            <a:chExt cx="6419387" cy="298063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555" y="744075"/>
              <a:ext cx="6419387" cy="2980637"/>
            </a:xfrm>
            <a:prstGeom prst="rect">
              <a:avLst/>
            </a:prstGeom>
          </p:spPr>
        </p:pic>
        <p:cxnSp>
          <p:nvCxnSpPr>
            <p:cNvPr id="7" name="Connecteur droit 6"/>
            <p:cNvCxnSpPr>
              <a:cxnSpLocks/>
              <a:endCxn id="80" idx="2"/>
            </p:cNvCxnSpPr>
            <p:nvPr/>
          </p:nvCxnSpPr>
          <p:spPr>
            <a:xfrm flipV="1">
              <a:off x="5089147" y="2002190"/>
              <a:ext cx="447025" cy="1604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>
              <a:cxnSpLocks/>
              <a:endCxn id="80" idx="3"/>
            </p:cNvCxnSpPr>
            <p:nvPr/>
          </p:nvCxnSpPr>
          <p:spPr>
            <a:xfrm flipH="1" flipV="1">
              <a:off x="5557260" y="2053102"/>
              <a:ext cx="32256" cy="5597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>
              <a:endCxn id="80" idx="4"/>
            </p:cNvCxnSpPr>
            <p:nvPr/>
          </p:nvCxnSpPr>
          <p:spPr>
            <a:xfrm flipH="1" flipV="1">
              <a:off x="5608172" y="2074190"/>
              <a:ext cx="358149" cy="53863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>
              <a:stCxn id="83" idx="1"/>
            </p:cNvCxnSpPr>
            <p:nvPr/>
          </p:nvCxnSpPr>
          <p:spPr>
            <a:xfrm flipH="1" flipV="1">
              <a:off x="5966320" y="2612822"/>
              <a:ext cx="1604860" cy="8886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>
              <a:stCxn id="91" idx="7"/>
            </p:cNvCxnSpPr>
            <p:nvPr/>
          </p:nvCxnSpPr>
          <p:spPr>
            <a:xfrm flipV="1">
              <a:off x="5384258" y="2612822"/>
              <a:ext cx="205257" cy="11774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>
              <a:cxnSpLocks/>
            </p:cNvCxnSpPr>
            <p:nvPr/>
          </p:nvCxnSpPr>
          <p:spPr>
            <a:xfrm flipV="1">
              <a:off x="4035107" y="2372730"/>
              <a:ext cx="552710" cy="4291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V="1">
              <a:off x="3577505" y="2801924"/>
              <a:ext cx="457601" cy="6711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rganigramme : Connecteur 61"/>
            <p:cNvSpPr/>
            <p:nvPr/>
          </p:nvSpPr>
          <p:spPr>
            <a:xfrm>
              <a:off x="8548382" y="1177088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rganigramme : Connecteur 70"/>
            <p:cNvSpPr/>
            <p:nvPr/>
          </p:nvSpPr>
          <p:spPr>
            <a:xfrm>
              <a:off x="4338943" y="2002190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Organigramme : Connecteur 71"/>
            <p:cNvSpPr/>
            <p:nvPr/>
          </p:nvSpPr>
          <p:spPr>
            <a:xfrm>
              <a:off x="4521716" y="1735133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Organigramme : Connecteur 72"/>
            <p:cNvSpPr/>
            <p:nvPr/>
          </p:nvSpPr>
          <p:spPr>
            <a:xfrm>
              <a:off x="4662540" y="1674134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Organigramme : Connecteur 73"/>
            <p:cNvSpPr/>
            <p:nvPr/>
          </p:nvSpPr>
          <p:spPr>
            <a:xfrm>
              <a:off x="4770540" y="1745786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Organigramme : Connecteur 74"/>
            <p:cNvSpPr/>
            <p:nvPr/>
          </p:nvSpPr>
          <p:spPr>
            <a:xfrm>
              <a:off x="5821909" y="2170478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Organigramme : Connecteur 75"/>
            <p:cNvSpPr/>
            <p:nvPr/>
          </p:nvSpPr>
          <p:spPr>
            <a:xfrm>
              <a:off x="6758206" y="2612822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Organigramme : Connecteur 76"/>
            <p:cNvSpPr/>
            <p:nvPr/>
          </p:nvSpPr>
          <p:spPr>
            <a:xfrm>
              <a:off x="7294151" y="2781480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Organigramme : Connecteur 77"/>
            <p:cNvSpPr/>
            <p:nvPr/>
          </p:nvSpPr>
          <p:spPr>
            <a:xfrm>
              <a:off x="7370531" y="2037488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Organigramme : Connecteur 78"/>
            <p:cNvSpPr/>
            <p:nvPr/>
          </p:nvSpPr>
          <p:spPr>
            <a:xfrm>
              <a:off x="3391184" y="2705038"/>
              <a:ext cx="144000" cy="14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Organigramme : Connecteur 79"/>
            <p:cNvSpPr/>
            <p:nvPr/>
          </p:nvSpPr>
          <p:spPr>
            <a:xfrm>
              <a:off x="5536172" y="1930190"/>
              <a:ext cx="144000" cy="14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Organigramme : Connecteur 80"/>
            <p:cNvSpPr/>
            <p:nvPr/>
          </p:nvSpPr>
          <p:spPr>
            <a:xfrm>
              <a:off x="8057626" y="3390210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Organigramme : Connecteur 81"/>
            <p:cNvSpPr/>
            <p:nvPr/>
          </p:nvSpPr>
          <p:spPr>
            <a:xfrm>
              <a:off x="4031790" y="2585046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Organigramme : Connecteur 82"/>
            <p:cNvSpPr/>
            <p:nvPr/>
          </p:nvSpPr>
          <p:spPr>
            <a:xfrm>
              <a:off x="7550092" y="3480352"/>
              <a:ext cx="144000" cy="14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Organigramme : Connecteur 89"/>
            <p:cNvSpPr/>
            <p:nvPr/>
          </p:nvSpPr>
          <p:spPr>
            <a:xfrm>
              <a:off x="5626172" y="1337556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Organigramme : Connecteur 90"/>
            <p:cNvSpPr/>
            <p:nvPr/>
          </p:nvSpPr>
          <p:spPr>
            <a:xfrm>
              <a:off x="5261346" y="2709480"/>
              <a:ext cx="144000" cy="1440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3" name="Connecteur droit 92"/>
            <p:cNvCxnSpPr>
              <a:cxnSpLocks/>
              <a:stCxn id="79" idx="5"/>
            </p:cNvCxnSpPr>
            <p:nvPr/>
          </p:nvCxnSpPr>
          <p:spPr>
            <a:xfrm>
              <a:off x="3514096" y="2827950"/>
              <a:ext cx="63409" cy="210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rganigramme : Connecteur 29"/>
            <p:cNvSpPr/>
            <p:nvPr/>
          </p:nvSpPr>
          <p:spPr>
            <a:xfrm>
              <a:off x="8195061" y="2828157"/>
              <a:ext cx="108000" cy="108000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31"/>
            <p:cNvCxnSpPr>
              <a:cxnSpLocks/>
            </p:cNvCxnSpPr>
            <p:nvPr/>
          </p:nvCxnSpPr>
          <p:spPr>
            <a:xfrm flipV="1">
              <a:off x="5089146" y="2162647"/>
              <a:ext cx="1" cy="3319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>
              <a:cxnSpLocks/>
            </p:cNvCxnSpPr>
            <p:nvPr/>
          </p:nvCxnSpPr>
          <p:spPr>
            <a:xfrm>
              <a:off x="4575716" y="2372730"/>
              <a:ext cx="513430" cy="12189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oneTexte 43"/>
          <p:cNvSpPr txBox="1"/>
          <p:nvPr/>
        </p:nvSpPr>
        <p:spPr>
          <a:xfrm>
            <a:off x="2972064" y="0"/>
            <a:ext cx="2748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4796442" y="6465793"/>
            <a:ext cx="640081" cy="365125"/>
          </a:xfrm>
        </p:spPr>
        <p:txBody>
          <a:bodyPr/>
          <a:lstStyle/>
          <a:p>
            <a:fld id="{7A664486-0307-44E6-815E-DC97970F2A26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7508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9247" y="1025416"/>
            <a:ext cx="50040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1490" algn="r">
              <a:lnSpc>
                <a:spcPct val="200000"/>
              </a:lnSpc>
              <a:spcAft>
                <a:spcPts val="800"/>
              </a:spcAft>
            </a:pPr>
            <a:r>
              <a:rPr lang="en-GB" sz="2400" i="1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In ancient times, </a:t>
            </a:r>
            <a:br>
              <a:rPr lang="en-GB" sz="2400" i="1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en-GB" sz="2400" i="1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today’s “time is money” </a:t>
            </a:r>
            <a:br>
              <a:rPr lang="en-GB" sz="2400" i="1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en-GB" sz="2400" i="1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was less important </a:t>
            </a:r>
            <a:br>
              <a:rPr lang="en-GB" sz="2400" i="1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en-GB" sz="2400" i="1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than </a:t>
            </a:r>
            <a:br>
              <a:rPr lang="en-GB" sz="2400" i="1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</a:br>
            <a:r>
              <a:rPr lang="en-GB" sz="2400" i="1" dirty="0">
                <a:solidFill>
                  <a:srgbClr val="FDD077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“have a safe trip back home”.</a:t>
            </a:r>
            <a:endParaRPr lang="fr-FR" sz="2400" dirty="0">
              <a:solidFill>
                <a:srgbClr val="FDD07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712903" y="5931017"/>
            <a:ext cx="312070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7100">
              <a:spcAft>
                <a:spcPts val="600"/>
              </a:spcAft>
              <a:defRPr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 de votre attention 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4797" y="5931017"/>
            <a:ext cx="385264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7100">
              <a:spcAft>
                <a:spcPts val="600"/>
              </a:spcAft>
              <a:defRPr b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defRPr>
            </a:lvl1pPr>
          </a:lstStyle>
          <a:p>
            <a:r>
              <a:rPr lang="fr-FR" dirty="0"/>
              <a:t>www.AncientPortsAntiques.com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3" y="755009"/>
            <a:ext cx="5219819" cy="29361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4223" y="3691157"/>
            <a:ext cx="3649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Maersk Gustav at Scylla 10/1/2017 …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972064" y="0"/>
            <a:ext cx="2748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973757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7985" y="5176031"/>
            <a:ext cx="6874777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fr-FR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TEU: 20 </a:t>
            </a:r>
            <a:r>
              <a:rPr lang="fr-FR" sz="1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ft</a:t>
            </a:r>
            <a:r>
              <a:rPr lang="fr-FR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x 8 </a:t>
            </a:r>
            <a:r>
              <a:rPr lang="fr-FR" sz="1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ft</a:t>
            </a:r>
            <a:r>
              <a:rPr lang="fr-FR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x 8 </a:t>
            </a:r>
            <a:r>
              <a:rPr lang="fr-FR" sz="1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ft</a:t>
            </a:r>
            <a:r>
              <a:rPr lang="fr-FR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6 in = 6.10 x 2.44 x 2.59 m, 30 ton (7% tare)</a:t>
            </a:r>
            <a:br>
              <a:rPr lang="fr-FR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</a:br>
            <a:endParaRPr lang="fr-FR" sz="1400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Dressel</a:t>
            </a:r>
            <a:r>
              <a:rPr lang="en-GB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1B: 1.00 to 1.22 m, </a:t>
            </a:r>
            <a:r>
              <a:rPr lang="en-GB" sz="14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dia</a:t>
            </a:r>
            <a:r>
              <a:rPr lang="en-GB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0.30 m, ca 50 kg (50% tare)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One TEU = nearly 500 amphorae (25 ton)</a:t>
            </a:r>
            <a:endParaRPr lang="fr-FR" sz="1400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20624" y="4418466"/>
            <a:ext cx="2396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Containers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1149292" y="494950"/>
            <a:ext cx="6926429" cy="4584185"/>
            <a:chOff x="1149292" y="494950"/>
            <a:chExt cx="6926429" cy="458418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292" y="494950"/>
              <a:ext cx="6926429" cy="4584185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616" y="2996616"/>
              <a:ext cx="805078" cy="1379904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319" y="1133393"/>
              <a:ext cx="805078" cy="1379904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162" y="2080312"/>
              <a:ext cx="805078" cy="1379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852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:\Users\arthu\AppData\Local\Microsoft\Windows\INetCacheContent.Word\TwistLock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61" y="2762383"/>
            <a:ext cx="3707530" cy="3386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arthu\AppData\Local\Microsoft\Windows\INetCacheContent.Word\TwistLock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84" y="4420998"/>
            <a:ext cx="2309215" cy="197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:\Users\arthu\AppData\Local\Microsoft\Windows\INetCacheContent.Word\AmphoraeStacking-BodrumWik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8" y="2667744"/>
            <a:ext cx="2628900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8" y="122033"/>
            <a:ext cx="8891830" cy="24030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19" y="855836"/>
            <a:ext cx="2751092" cy="2026949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4999036" y="3183622"/>
            <a:ext cx="646755" cy="562062"/>
          </a:xfrm>
          <a:prstGeom prst="ellipse">
            <a:avLst/>
          </a:prstGeom>
          <a:solidFill>
            <a:srgbClr val="FFC000">
              <a:alpha val="52941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avec flèche 12"/>
          <p:cNvCxnSpPr>
            <a:stCxn id="11" idx="6"/>
            <a:endCxn id="10" idx="1"/>
          </p:cNvCxnSpPr>
          <p:nvPr/>
        </p:nvCxnSpPr>
        <p:spPr>
          <a:xfrm>
            <a:off x="5645791" y="3464653"/>
            <a:ext cx="1062180" cy="6711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/>
          <p:cNvGrpSpPr/>
          <p:nvPr/>
        </p:nvGrpSpPr>
        <p:grpSpPr>
          <a:xfrm>
            <a:off x="6707971" y="2772669"/>
            <a:ext cx="1966245" cy="1518192"/>
            <a:chOff x="6707971" y="2697168"/>
            <a:chExt cx="1966245" cy="1518192"/>
          </a:xfrm>
        </p:grpSpPr>
        <p:pic>
          <p:nvPicPr>
            <p:cNvPr id="10" name="Image 9" descr="C:\Users\arthu\AppData\Local\Microsoft\Windows\INetCacheContent.Word\TwistLock2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971" y="2697168"/>
              <a:ext cx="1966245" cy="15181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</p:pic>
        <p:sp>
          <p:nvSpPr>
            <p:cNvPr id="15" name="ZoneTexte 14"/>
            <p:cNvSpPr txBox="1"/>
            <p:nvPr/>
          </p:nvSpPr>
          <p:spPr>
            <a:xfrm>
              <a:off x="7584732" y="3906382"/>
              <a:ext cx="1085041" cy="307777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rgbClr val="FF0000"/>
                  </a:solidFill>
                  <a:latin typeface="Arial" panose="020B0604020202020204" pitchFamily="34" charset="0"/>
                  <a:ea typeface="Arial Unicode MS"/>
                  <a:cs typeface="Arial" panose="020B0604020202020204" pitchFamily="34" charset="0"/>
                </a:rPr>
                <a:t>Twistlocks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3197571" y="5171330"/>
            <a:ext cx="1297150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FF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Lashing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bars</a:t>
            </a:r>
          </a:p>
        </p:txBody>
      </p:sp>
      <p:cxnSp>
        <p:nvCxnSpPr>
          <p:cNvPr id="17" name="Connecteur droit avec flèche 16"/>
          <p:cNvCxnSpPr>
            <a:stCxn id="16" idx="0"/>
          </p:cNvCxnSpPr>
          <p:nvPr/>
        </p:nvCxnSpPr>
        <p:spPr>
          <a:xfrm flipV="1">
            <a:off x="3846146" y="4118994"/>
            <a:ext cx="566463" cy="10523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44670" y="5332511"/>
            <a:ext cx="2401488" cy="5533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algn="ctr">
              <a:lnSpc>
                <a:spcPct val="107000"/>
              </a:lnSpc>
              <a:spcAft>
                <a:spcPts val="0"/>
              </a:spcAft>
              <a:defRPr sz="1400" b="1">
                <a:solidFill>
                  <a:srgbClr val="FFC000"/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defRPr>
            </a:lvl1pPr>
          </a:lstStyle>
          <a:p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Bodrum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Museum of Underwater Archaeology</a:t>
            </a: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415118" y="184558"/>
            <a:ext cx="1969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Stowage</a:t>
            </a:r>
            <a:endParaRPr lang="fr-F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34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98" y="125835"/>
            <a:ext cx="3819788" cy="254493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9658" y="125835"/>
            <a:ext cx="256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(un)</a:t>
            </a:r>
            <a:r>
              <a:rPr lang="fr-FR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Loading</a:t>
            </a:r>
            <a:endParaRPr lang="fr-F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105" y="3290131"/>
            <a:ext cx="4642781" cy="317566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0922" y="2217041"/>
            <a:ext cx="4817712" cy="1961852"/>
          </a:xfrm>
          <a:prstGeom prst="rect">
            <a:avLst/>
          </a:prstGeom>
        </p:spPr>
      </p:pic>
      <p:pic>
        <p:nvPicPr>
          <p:cNvPr id="2" name="Image 1" descr="C:\Users\arthu\AppData\Local\Microsoft\Windows\INetCacheContent.Word\Porter-Pavolini198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8" y="824219"/>
            <a:ext cx="265747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C:\Users\arthu\AppData\Local\Microsoft\Windows\INetCacheContent.Word\OstiaAulaMensores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8" y="3611807"/>
            <a:ext cx="3097923" cy="24262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/>
          <p:cNvSpPr txBox="1"/>
          <p:nvPr/>
        </p:nvSpPr>
        <p:spPr>
          <a:xfrm>
            <a:off x="5200098" y="125835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111635" y="374385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&amp; </a:t>
            </a:r>
            <a:r>
              <a:rPr lang="fr-FR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endParaRPr lang="fr-FR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094274" y="418743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endParaRPr lang="fr-FR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2587" y="6031564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Aula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dei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en-GB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Mensores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(Ostia)</a:t>
            </a: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1492" y="2861556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Ostia</a:t>
            </a: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78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14" y="174896"/>
            <a:ext cx="5410200" cy="35337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2" y="2936147"/>
            <a:ext cx="6959794" cy="35296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0714" y="2772293"/>
            <a:ext cx="2029468" cy="3416320"/>
          </a:xfrm>
          <a:prstGeom prst="rect">
            <a:avLst/>
          </a:prstGeom>
          <a:solidFill>
            <a:srgbClr val="38513B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Portus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Trajanus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nearly 300 berths 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 km of quay,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very few cranes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 vast storage.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NB: earlier Portus Claudius adds 2-3 km of quays.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26823" y="1336651"/>
            <a:ext cx="3150523" cy="2031325"/>
          </a:xfrm>
          <a:prstGeom prst="rect">
            <a:avLst/>
          </a:prstGeom>
          <a:solidFill>
            <a:srgbClr val="7B5E4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Singapore’s container terminals total: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nearly 60 berths 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17 km of quay,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over 200 gantry cranes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large areas for container storage. 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15129" y="174896"/>
            <a:ext cx="2038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Port area</a:t>
            </a:r>
          </a:p>
        </p:txBody>
      </p:sp>
    </p:spTree>
    <p:extLst>
      <p:ext uri="{BB962C8B-B14F-4D97-AF65-F5344CB8AC3E}">
        <p14:creationId xmlns:p14="http://schemas.microsoft.com/office/powerpoint/2010/main" val="2675465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8" y="167780"/>
            <a:ext cx="5124142" cy="325038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4187" y="742584"/>
            <a:ext cx="3916004" cy="2833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60272" y="4117152"/>
            <a:ext cx="5159229" cy="2378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Modern cargoes valued Euro 100 million: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2 million barrels of oil at $50/barrel (on a 300 000 ton VLCC, around 350 m long),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5000 cars at €20 000/car (on a 180 m car carrier),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00" lvl="1" indent="-342900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Times New Roman" panose="02020603050405020304" pitchFamily="18" charset="0"/>
              </a:rPr>
              <a:t>1500 TEU average value (on a 180 m container ship).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8" y="3279270"/>
            <a:ext cx="3262364" cy="1497635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Rectangle 5"/>
          <p:cNvSpPr/>
          <p:nvPr/>
        </p:nvSpPr>
        <p:spPr>
          <a:xfrm>
            <a:off x="120610" y="4826646"/>
            <a:ext cx="362927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</a:rPr>
              <a:t>Hermapollon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</a:rPr>
              <a:t> cargo: </a:t>
            </a:r>
            <a:b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</a:rPr>
            </a:b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</a:rPr>
              <a:t>9.2 million Roman sesterces or 60 million Euros</a:t>
            </a:r>
            <a:endParaRPr lang="fr-FR" sz="1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r">
              <a:spcAft>
                <a:spcPts val="0"/>
              </a:spcAft>
            </a:pPr>
            <a:br>
              <a:rPr lang="fr-FR" sz="1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GB" sz="1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Roman sesterce = 6.5 €</a:t>
            </a:r>
            <a:endParaRPr lang="fr-FR" sz="14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 rot="18944030">
            <a:off x="205007" y="1286517"/>
            <a:ext cx="2561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Documents</a:t>
            </a:r>
          </a:p>
        </p:txBody>
      </p:sp>
      <p:sp>
        <p:nvSpPr>
          <p:cNvPr id="9" name="Ellipse 8"/>
          <p:cNvSpPr/>
          <p:nvPr/>
        </p:nvSpPr>
        <p:spPr>
          <a:xfrm>
            <a:off x="2946116" y="2227277"/>
            <a:ext cx="646755" cy="562062"/>
          </a:xfrm>
          <a:prstGeom prst="ellipse">
            <a:avLst/>
          </a:prstGeom>
          <a:solidFill>
            <a:srgbClr val="FFC000">
              <a:alpha val="52941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avec flèche 9"/>
          <p:cNvCxnSpPr>
            <a:stCxn id="9" idx="3"/>
          </p:cNvCxnSpPr>
          <p:nvPr/>
        </p:nvCxnSpPr>
        <p:spPr>
          <a:xfrm flipH="1">
            <a:off x="2265028" y="2707027"/>
            <a:ext cx="775803" cy="7608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898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arthu\AppData\Local\Microsoft\Windows\INetCacheContent.Word\Shipping Routesr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95" y="584775"/>
            <a:ext cx="2904482" cy="1679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C:\Users\arthu\AppData\Local\Microsoft\Windows\INetCacheContent.Word\IMG_38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18" y="2521070"/>
            <a:ext cx="4907559" cy="392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:\Users\arthu\AppData\Local\Microsoft\Windows\INetCacheContent.Word\RedSeavsNil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" y="2957298"/>
            <a:ext cx="4788686" cy="33176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180795" y="0"/>
            <a:ext cx="2925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Sailing</a:t>
            </a:r>
            <a:r>
              <a:rPr lang="fr-F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routes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9" y="68357"/>
            <a:ext cx="5981704" cy="27755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88097" y="6072973"/>
            <a:ext cx="3574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spcAft>
                <a:spcPts val="600"/>
              </a:spcAft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25-30 knot </a:t>
            </a: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Meltem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near Delos 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83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arthu\AppData\Local\Microsoft\Windows\INetCacheContent.Word\Celenderis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" y="2867099"/>
            <a:ext cx="2648831" cy="35986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" y="81228"/>
            <a:ext cx="3950208" cy="27858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024" y="3035660"/>
            <a:ext cx="3904114" cy="343013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16" y="81228"/>
            <a:ext cx="4343896" cy="308865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0582" y="81228"/>
            <a:ext cx="15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Sailing</a:t>
            </a:r>
            <a:endParaRPr lang="fr-F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5587" y="80669"/>
            <a:ext cx="1668892" cy="2585323"/>
          </a:xfrm>
          <a:prstGeom prst="rect">
            <a:avLst/>
          </a:prstGeom>
          <a:solidFill>
            <a:srgbClr val="2C98AE"/>
          </a:solidFill>
        </p:spPr>
        <p:txBody>
          <a:bodyPr wrap="square">
            <a:spAutoFit/>
          </a:bodyPr>
          <a:lstStyle/>
          <a:p>
            <a:pPr marL="17100">
              <a:spcAft>
                <a:spcPts val="600"/>
              </a:spcAft>
            </a:pP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Kyrenia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II (3rd c. BC) sailing at close reach like a m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odern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sailing boat under spinnaker 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94616" y="3236768"/>
            <a:ext cx="2239863" cy="3139321"/>
          </a:xfrm>
          <a:prstGeom prst="rect">
            <a:avLst/>
          </a:prstGeom>
          <a:solidFill>
            <a:srgbClr val="2C98AE"/>
          </a:solidFill>
        </p:spPr>
        <p:txBody>
          <a:bodyPr wrap="square">
            <a:spAutoFit/>
          </a:bodyPr>
          <a:lstStyle/>
          <a:p>
            <a:pPr marL="17100">
              <a:spcAft>
                <a:spcPts val="600"/>
              </a:spcAft>
            </a:pP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Kelenderis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mosaic (5th c. AD) discovered by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Levent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Zoroglu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in 1992, showing</a:t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partially brailed sail with the top yard pointing down to the bow, looking like a lateen rig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51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7858" y="3374835"/>
            <a:ext cx="391225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18</a:t>
            </a:r>
            <a:r>
              <a:rPr lang="en-GB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th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c.: 0.3 shipwrecks/year </a:t>
            </a:r>
            <a:b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with 142 deaths/</a:t>
            </a: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yr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19</a:t>
            </a:r>
            <a:r>
              <a:rPr lang="en-GB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th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c.: 1.1 shipwrecks/year </a:t>
            </a:r>
            <a:b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with 323 deaths/</a:t>
            </a: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yr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20</a:t>
            </a:r>
            <a:r>
              <a:rPr lang="en-GB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th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c.: 1.4 shipwrecks/year </a:t>
            </a:r>
            <a:b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with 475 deaths/</a:t>
            </a: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yr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21</a:t>
            </a:r>
            <a:r>
              <a:rPr lang="en-GB" b="1" baseline="30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st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c.: 3.5 shipwrecks/year </a:t>
            </a:r>
            <a:b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</a:b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with 755 deaths/yr.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695" y="4063711"/>
            <a:ext cx="438324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500 BC – 500 AD: 1500 shipwrecks, or ca. 1.5 shipwrecks/year,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0" lvl="0" indent="-342900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150 BC – 150 AD: 800 shipwrecks, or ca. 2.7 shipwrecks/year.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64486-0307-44E6-815E-DC97970F2A26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" y="111499"/>
            <a:ext cx="4286772" cy="288870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48" y="111498"/>
            <a:ext cx="4644216" cy="2888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6442" y="2630869"/>
            <a:ext cx="4112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spcAft>
                <a:spcPts val="600"/>
              </a:spcAft>
            </a:pP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MOL Comfort (316 m long) in 2013 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2949" y="2630869"/>
            <a:ext cx="3342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spcAft>
                <a:spcPts val="600"/>
              </a:spcAft>
            </a:pPr>
            <a:r>
              <a:rPr lang="en-GB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Kyrenia</a:t>
            </a:r>
            <a:r>
              <a:rPr lang="en-GB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II (3rd c. BC) in 1987 </a:t>
            </a:r>
            <a:endParaRPr lang="fr-FR" b="1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62942" y="111498"/>
            <a:ext cx="244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Shipwrecks</a:t>
            </a:r>
            <a:endParaRPr lang="fr-FR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326730"/>
      </p:ext>
    </p:extLst>
  </p:cSld>
  <p:clrMapOvr>
    <a:masterClrMapping/>
  </p:clrMapOvr>
</p:sld>
</file>

<file path=ppt/theme/theme1.xml><?xml version="1.0" encoding="utf-8"?>
<a:theme xmlns:a="http://schemas.openxmlformats.org/drawingml/2006/main" name="Profondeur">
  <a:themeElements>
    <a:clrScheme name="Profondeur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ondeur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TM04033923[[fn=Profondeur]]</Template>
  <TotalTime>2982</TotalTime>
  <Words>1350</Words>
  <Application>Microsoft Office PowerPoint</Application>
  <PresentationFormat>Affichage à l'écran (4:3)</PresentationFormat>
  <Paragraphs>196</Paragraphs>
  <Slides>15</Slides>
  <Notes>15</Notes>
  <HiddenSlides>3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Arial Unicode MS</vt:lpstr>
      <vt:lpstr>Calibri</vt:lpstr>
      <vt:lpstr>Corbel</vt:lpstr>
      <vt:lpstr>Symbol</vt:lpstr>
      <vt:lpstr>Times New Roman</vt:lpstr>
      <vt:lpstr>Profondeur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Arthur DE GRAAUW</dc:creator>
  <cp:lastModifiedBy>Arthur DE GRAAUW</cp:lastModifiedBy>
  <cp:revision>79</cp:revision>
  <dcterms:created xsi:type="dcterms:W3CDTF">2016-12-12T08:31:54Z</dcterms:created>
  <dcterms:modified xsi:type="dcterms:W3CDTF">2017-01-28T18:54:03Z</dcterms:modified>
</cp:coreProperties>
</file>