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9" r:id="rId2"/>
    <p:sldId id="261" r:id="rId3"/>
    <p:sldId id="262" r:id="rId4"/>
    <p:sldId id="263" r:id="rId5"/>
    <p:sldId id="260" r:id="rId6"/>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ferSingleView="1">
    <p:restoredLeft sz="15620"/>
    <p:restoredTop sz="94660"/>
  </p:normalViewPr>
  <p:slideViewPr>
    <p:cSldViewPr>
      <p:cViewPr varScale="1">
        <p:scale>
          <a:sx n="93" d="100"/>
          <a:sy n="93" d="100"/>
        </p:scale>
        <p:origin x="-160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40" y="-11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386E371-C021-455E-9381-C70E1515ADBD}" type="datetimeFigureOut">
              <a:rPr lang="fr-FR" smtClean="0"/>
              <a:t>30/09/2013</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1BBD9A68-6938-4FA8-BC7D-974B4B4436A5}" type="slidenum">
              <a:rPr lang="fr-FR" smtClean="0"/>
              <a:t>‹N°›</a:t>
            </a:fld>
            <a:endParaRPr lang="fr-FR"/>
          </a:p>
        </p:txBody>
      </p:sp>
    </p:spTree>
    <p:extLst>
      <p:ext uri="{BB962C8B-B14F-4D97-AF65-F5344CB8AC3E}">
        <p14:creationId xmlns:p14="http://schemas.microsoft.com/office/powerpoint/2010/main" val="18220315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365125" y="744538"/>
            <a:ext cx="5938838" cy="44561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5276004"/>
            <a:ext cx="5335270" cy="3906136"/>
          </a:xfrm>
          <a:prstGeom prst="rect">
            <a:avLst/>
          </a:prstGeom>
        </p:spPr>
        <p:txBody>
          <a:bodyPr vert="horz" lIns="91440" tIns="45720" rIns="91440" bIns="45720" rtlCol="0"/>
          <a:lstStyle/>
          <a:p>
            <a:pPr lvl="0"/>
            <a:r>
              <a:rPr lang="en-GB" noProof="0" dirty="0" err="1" smtClean="0"/>
              <a:t>Modifiez</a:t>
            </a:r>
            <a:r>
              <a:rPr lang="en-GB" noProof="0" dirty="0" smtClean="0"/>
              <a:t>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sp>
        <p:nvSpPr>
          <p:cNvPr id="6" name="Espace réservé du pied de page 5"/>
          <p:cNvSpPr>
            <a:spLocks noGrp="1"/>
          </p:cNvSpPr>
          <p:nvPr>
            <p:ph type="ftr" sz="quarter" idx="4"/>
          </p:nvPr>
        </p:nvSpPr>
        <p:spPr>
          <a:xfrm>
            <a:off x="673615" y="9428583"/>
            <a:ext cx="4454935" cy="496332"/>
          </a:xfrm>
          <a:prstGeom prst="rect">
            <a:avLst/>
          </a:prstGeom>
        </p:spPr>
        <p:txBody>
          <a:bodyPr vert="horz" lIns="91440" tIns="45720" rIns="91440" bIns="45720" rtlCol="0" anchor="b"/>
          <a:lstStyle>
            <a:lvl1pPr algn="l">
              <a:defRPr sz="1200"/>
            </a:lvl1pPr>
          </a:lstStyle>
          <a:p>
            <a:r>
              <a:rPr lang="fr-FR" b="1" dirty="0" err="1" smtClean="0"/>
              <a:t>Submerged</a:t>
            </a:r>
            <a:r>
              <a:rPr lang="fr-FR" b="1" dirty="0" smtClean="0"/>
              <a:t> </a:t>
            </a:r>
            <a:r>
              <a:rPr lang="fr-FR" b="1" dirty="0" err="1" smtClean="0"/>
              <a:t>Breakwaters</a:t>
            </a:r>
            <a:endParaRPr lang="fr-FR" b="1" dirty="0" smtClean="0"/>
          </a:p>
          <a:p>
            <a:r>
              <a:rPr lang="fr-FR" dirty="0" smtClean="0"/>
              <a:t>A. de Graauw – </a:t>
            </a:r>
            <a:r>
              <a:rPr lang="fr-FR" dirty="0" err="1" smtClean="0"/>
              <a:t>October</a:t>
            </a:r>
            <a:r>
              <a:rPr lang="fr-FR" dirty="0" smtClean="0"/>
              <a:t> 2013</a:t>
            </a:r>
            <a:endParaRPr lang="fr-FR" dirty="0"/>
          </a:p>
        </p:txBody>
      </p:sp>
      <p:sp>
        <p:nvSpPr>
          <p:cNvPr id="7" name="Espace réservé du numéro de diapositive 6"/>
          <p:cNvSpPr>
            <a:spLocks noGrp="1"/>
          </p:cNvSpPr>
          <p:nvPr>
            <p:ph type="sldNum" sz="quarter" idx="5"/>
          </p:nvPr>
        </p:nvSpPr>
        <p:spPr>
          <a:xfrm>
            <a:off x="5715375" y="9428583"/>
            <a:ext cx="952169" cy="496332"/>
          </a:xfrm>
          <a:prstGeom prst="rect">
            <a:avLst/>
          </a:prstGeom>
        </p:spPr>
        <p:txBody>
          <a:bodyPr vert="horz" lIns="91440" tIns="45720" rIns="91440" bIns="45720" rtlCol="0" anchor="b"/>
          <a:lstStyle>
            <a:lvl1pPr algn="r">
              <a:defRPr sz="1200"/>
            </a:lvl1pPr>
          </a:lstStyle>
          <a:p>
            <a:fld id="{DA84C854-A667-4CD5-A001-A01E46BAF220}" type="slidenum">
              <a:rPr lang="fr-FR" smtClean="0"/>
              <a:t>‹N°›</a:t>
            </a:fld>
            <a:endParaRPr lang="fr-FR" dirty="0"/>
          </a:p>
        </p:txBody>
      </p:sp>
      <p:cxnSp>
        <p:nvCxnSpPr>
          <p:cNvPr id="9" name="Connecteur droit 8"/>
          <p:cNvCxnSpPr/>
          <p:nvPr/>
        </p:nvCxnSpPr>
        <p:spPr>
          <a:xfrm>
            <a:off x="673615" y="9419077"/>
            <a:ext cx="5995473"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9286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3538" y="663575"/>
            <a:ext cx="5949950" cy="4462463"/>
          </a:xfrm>
        </p:spPr>
      </p:sp>
      <p:sp>
        <p:nvSpPr>
          <p:cNvPr id="3" name="Espace réservé des commentaires 2"/>
          <p:cNvSpPr>
            <a:spLocks noGrp="1"/>
          </p:cNvSpPr>
          <p:nvPr>
            <p:ph type="body" idx="1"/>
          </p:nvPr>
        </p:nvSpPr>
        <p:spPr/>
        <p:txBody>
          <a:bodyPr/>
          <a:lstStyle/>
          <a:p>
            <a:pPr algn="ctr"/>
            <a:r>
              <a:rPr lang="en-US" sz="1600" b="1" dirty="0"/>
              <a:t>Failure of rubble mound breakwaters in the long </a:t>
            </a:r>
            <a:r>
              <a:rPr lang="en-US" sz="1600" b="1" dirty="0" smtClean="0"/>
              <a:t>term</a:t>
            </a:r>
          </a:p>
          <a:p>
            <a:pPr algn="ctr"/>
            <a:endParaRPr lang="en-GB" dirty="0" smtClean="0"/>
          </a:p>
          <a:p>
            <a:r>
              <a:rPr lang="en-US" dirty="0" smtClean="0"/>
              <a:t>Many rubble mound breakwaters have been built in antiquity to improve sheltering for ships. A typical example</a:t>
            </a:r>
            <a:r>
              <a:rPr lang="en-US" dirty="0"/>
              <a:t> is shown above</a:t>
            </a:r>
            <a:r>
              <a:rPr lang="en-US" dirty="0" smtClean="0"/>
              <a:t> (</a:t>
            </a:r>
            <a:r>
              <a:rPr lang="en-US" dirty="0" err="1" smtClean="0"/>
              <a:t>Kissamos</a:t>
            </a:r>
            <a:r>
              <a:rPr lang="en-US" dirty="0" smtClean="0"/>
              <a:t> in Crete, from </a:t>
            </a:r>
            <a:r>
              <a:rPr lang="en-US" dirty="0" err="1" smtClean="0"/>
              <a:t>Hariclia</a:t>
            </a:r>
            <a:r>
              <a:rPr lang="en-US" dirty="0" smtClean="0"/>
              <a:t>  </a:t>
            </a:r>
            <a:r>
              <a:rPr lang="en-US" dirty="0" err="1" smtClean="0"/>
              <a:t>Hampsa’s</a:t>
            </a:r>
            <a:r>
              <a:rPr lang="en-US" dirty="0" smtClean="0"/>
              <a:t> PhD thesis in 2006). This particular structure has been luckily preserved as it survived 2000 years of wave attack. However, most of the ancient breakwaters were destroyed by wave action and remains are found under water as “submerged breakwaters”. The process of destruction by waves was not all that clear and further analysis was undertaken by the author.</a:t>
            </a:r>
          </a:p>
          <a:p>
            <a:endParaRPr lang="en-US" dirty="0"/>
          </a:p>
          <a:p>
            <a:r>
              <a:rPr lang="en-US" dirty="0" smtClean="0"/>
              <a:t>The </a:t>
            </a:r>
            <a:r>
              <a:rPr lang="en-US" dirty="0"/>
              <a:t>present analysis of long term stability concentrates on the worst possible wave conditions, considering that they will eventually occur in the long term. This means that we consider only cases with waves breaking between the toe and the crest of the submerged structure. Hence, the local wave climate must include waves large enough to break on the water depth in front of the submerged structure and breakwaters in very sheltered areas are not considered in this analysis. Similarly, breakwaters located in water depths larger than say 20 m are not likely to be subjected to breaking waves in the Mediterranean area and are therefore not considered </a:t>
            </a:r>
            <a:r>
              <a:rPr lang="en-US" dirty="0" smtClean="0"/>
              <a:t>here.</a:t>
            </a:r>
            <a:endParaRPr lang="en-GB" dirty="0" smtClean="0"/>
          </a:p>
        </p:txBody>
      </p:sp>
      <p:sp>
        <p:nvSpPr>
          <p:cNvPr id="4" name="Espace réservé du numéro de diapositive 3"/>
          <p:cNvSpPr>
            <a:spLocks noGrp="1"/>
          </p:cNvSpPr>
          <p:nvPr>
            <p:ph type="sldNum" sz="quarter" idx="10"/>
          </p:nvPr>
        </p:nvSpPr>
        <p:spPr/>
        <p:txBody>
          <a:bodyPr/>
          <a:lstStyle/>
          <a:p>
            <a:fld id="{DA84C854-A667-4CD5-A001-A01E46BAF220}" type="slidenum">
              <a:rPr lang="fr-FR" smtClean="0"/>
              <a:t>1</a:t>
            </a:fld>
            <a:endParaRPr lang="fr-FR"/>
          </a:p>
        </p:txBody>
      </p:sp>
      <p:sp>
        <p:nvSpPr>
          <p:cNvPr id="5" name="Espace réservé du pied de page 4"/>
          <p:cNvSpPr>
            <a:spLocks noGrp="1"/>
          </p:cNvSpPr>
          <p:nvPr>
            <p:ph type="ftr" sz="quarter" idx="11"/>
          </p:nvPr>
        </p:nvSpPr>
        <p:spPr/>
        <p:txBody>
          <a:bodyPr/>
          <a:lstStyle/>
          <a:p>
            <a:r>
              <a:rPr lang="fr-FR" b="1" smtClean="0"/>
              <a:t>Submerged Breakwaters</a:t>
            </a:r>
          </a:p>
          <a:p>
            <a:r>
              <a:rPr lang="fr-FR" smtClean="0"/>
              <a:t>A. de Graauw – October 2013</a:t>
            </a:r>
            <a:endParaRPr lang="fr-FR" dirty="0"/>
          </a:p>
        </p:txBody>
      </p:sp>
    </p:spTree>
    <p:extLst>
      <p:ext uri="{BB962C8B-B14F-4D97-AF65-F5344CB8AC3E}">
        <p14:creationId xmlns:p14="http://schemas.microsoft.com/office/powerpoint/2010/main" val="222858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smtClean="0"/>
          </a:p>
          <a:p>
            <a:r>
              <a:rPr lang="en-GB" dirty="0" smtClean="0"/>
              <a:t>A typical example of a submerged breakwater is shown above (</a:t>
            </a:r>
            <a:r>
              <a:rPr lang="en-GB" dirty="0" err="1" smtClean="0"/>
              <a:t>Klazomenae</a:t>
            </a:r>
            <a:r>
              <a:rPr lang="en-GB" dirty="0" smtClean="0"/>
              <a:t>, at </a:t>
            </a:r>
            <a:r>
              <a:rPr lang="en-GB" dirty="0" err="1" smtClean="0"/>
              <a:t>Liman</a:t>
            </a:r>
            <a:r>
              <a:rPr lang="en-GB" dirty="0" smtClean="0"/>
              <a:t> </a:t>
            </a:r>
            <a:r>
              <a:rPr lang="en-GB" dirty="0" err="1" smtClean="0"/>
              <a:t>Tepe</a:t>
            </a:r>
            <a:r>
              <a:rPr lang="en-GB" dirty="0" smtClean="0"/>
              <a:t> near Izmir, Turkey). The remains are 140 m long and 45 m wide in a water depth of around 4 m at its seaward roundhead. The crest of the structure is at 1 to 1.5 m below present sea water level (ancient water level was about 0.50 m lower). </a:t>
            </a:r>
          </a:p>
          <a:p>
            <a:r>
              <a:rPr lang="en-GB" dirty="0" smtClean="0"/>
              <a:t>It must be noted that the location of this structure is rather sheltered from offshore waves and this may explain why this structure has survived so well in time.</a:t>
            </a:r>
          </a:p>
          <a:p>
            <a:r>
              <a:rPr lang="en-GB" dirty="0" smtClean="0"/>
              <a:t>This ancient harbour has been intensively studied by Vasif Sahoglu and his colleagues from the Ankara University Research Centre for Maritime Archaeology.</a:t>
            </a:r>
          </a:p>
          <a:p>
            <a:endParaRPr lang="en-GB" dirty="0" smtClean="0"/>
          </a:p>
          <a:p>
            <a:r>
              <a:rPr lang="en-GB" dirty="0" smtClean="0"/>
              <a:t>Many other examples are to be found in a more comprehensive </a:t>
            </a:r>
            <a:r>
              <a:rPr lang="en-GB" dirty="0" err="1" smtClean="0"/>
              <a:t>pdf</a:t>
            </a:r>
            <a:r>
              <a:rPr lang="en-GB" dirty="0" smtClean="0"/>
              <a:t> publication on “</a:t>
            </a:r>
            <a:r>
              <a:rPr lang="en-GB" dirty="0"/>
              <a:t>A</a:t>
            </a:r>
            <a:r>
              <a:rPr lang="en-GB" dirty="0" smtClean="0"/>
              <a:t>ncient breakwater remains”.</a:t>
            </a:r>
            <a:endParaRPr lang="en-GB" dirty="0"/>
          </a:p>
        </p:txBody>
      </p:sp>
      <p:sp>
        <p:nvSpPr>
          <p:cNvPr id="4" name="Espace réservé du pied de page 3"/>
          <p:cNvSpPr>
            <a:spLocks noGrp="1"/>
          </p:cNvSpPr>
          <p:nvPr>
            <p:ph type="ftr" sz="quarter" idx="10"/>
          </p:nvPr>
        </p:nvSpPr>
        <p:spPr/>
        <p:txBody>
          <a:bodyPr/>
          <a:lstStyle/>
          <a:p>
            <a:r>
              <a:rPr lang="fr-FR" b="1" smtClean="0"/>
              <a:t>Submerged Breakwaters</a:t>
            </a:r>
          </a:p>
          <a:p>
            <a:r>
              <a:rPr lang="fr-FR" smtClean="0"/>
              <a:t>A. de Graauw – October 2013</a:t>
            </a:r>
            <a:endParaRPr lang="fr-FR" dirty="0"/>
          </a:p>
        </p:txBody>
      </p:sp>
      <p:sp>
        <p:nvSpPr>
          <p:cNvPr id="5" name="Espace réservé du numéro de diapositive 4"/>
          <p:cNvSpPr>
            <a:spLocks noGrp="1"/>
          </p:cNvSpPr>
          <p:nvPr>
            <p:ph type="sldNum" sz="quarter" idx="11"/>
          </p:nvPr>
        </p:nvSpPr>
        <p:spPr/>
        <p:txBody>
          <a:bodyPr/>
          <a:lstStyle/>
          <a:p>
            <a:fld id="{DA84C854-A667-4CD5-A001-A01E46BAF220}" type="slidenum">
              <a:rPr lang="fr-FR" smtClean="0"/>
              <a:t>2</a:t>
            </a:fld>
            <a:endParaRPr lang="fr-FR" dirty="0"/>
          </a:p>
        </p:txBody>
      </p:sp>
    </p:spTree>
    <p:extLst>
      <p:ext uri="{BB962C8B-B14F-4D97-AF65-F5344CB8AC3E}">
        <p14:creationId xmlns:p14="http://schemas.microsoft.com/office/powerpoint/2010/main" val="222791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908" y="5276004"/>
            <a:ext cx="5475947" cy="3906136"/>
          </a:xfrm>
        </p:spPr>
        <p:txBody>
          <a:bodyPr/>
          <a:lstStyle/>
          <a:p>
            <a:r>
              <a:rPr lang="en-GB" dirty="0" smtClean="0"/>
              <a:t>These pictures show the process of reshaping of a low crested breakwater consisting of relatively small rubble </a:t>
            </a:r>
            <a:r>
              <a:rPr lang="en-GB" dirty="0"/>
              <a:t>at SOGREAH's Laboratory in </a:t>
            </a:r>
            <a:r>
              <a:rPr lang="en-GB" dirty="0" smtClean="0"/>
              <a:t>2006.</a:t>
            </a:r>
          </a:p>
          <a:p>
            <a:endParaRPr lang="en-GB" dirty="0" smtClean="0"/>
          </a:p>
          <a:p>
            <a:r>
              <a:rPr lang="en-GB" dirty="0" smtClean="0"/>
              <a:t>The initial structure is shown above at the top. Stone size on the model is </a:t>
            </a:r>
            <a:r>
              <a:rPr lang="en-GB" dirty="0" err="1" smtClean="0"/>
              <a:t>Dn</a:t>
            </a:r>
            <a:r>
              <a:rPr lang="en-GB" dirty="0" smtClean="0"/>
              <a:t> = 7 mm. The structure is 545 mm high and placed in a </a:t>
            </a:r>
            <a:r>
              <a:rPr lang="en-GB" dirty="0"/>
              <a:t>water depth</a:t>
            </a:r>
            <a:r>
              <a:rPr lang="en-GB" dirty="0" smtClean="0"/>
              <a:t> h = 450 and 480 mm.</a:t>
            </a:r>
          </a:p>
          <a:p>
            <a:endParaRPr lang="en-GB" dirty="0" smtClean="0"/>
          </a:p>
          <a:p>
            <a:r>
              <a:rPr lang="en-GB" dirty="0" smtClean="0"/>
              <a:t>The middle picture shows the structure after a sequence of </a:t>
            </a:r>
            <a:r>
              <a:rPr lang="en-GB" dirty="0"/>
              <a:t>around 1700 </a:t>
            </a:r>
            <a:r>
              <a:rPr lang="en-GB" dirty="0" smtClean="0"/>
              <a:t>waves with significant height Hs = 60 mm and peak period </a:t>
            </a:r>
            <a:r>
              <a:rPr lang="en-GB" dirty="0" err="1" smtClean="0"/>
              <a:t>Tp</a:t>
            </a:r>
            <a:r>
              <a:rPr lang="en-GB" dirty="0" smtClean="0"/>
              <a:t> = 1.15 s. Waves were obviously not breaking before the seaward toe of the mound as Hs/h = 0.13 only, but broke on the structure front slope. This induced an erosion of the front slope, moving material from the crest down to the seaward toe.</a:t>
            </a:r>
          </a:p>
          <a:p>
            <a:endParaRPr lang="en-GB" dirty="0" smtClean="0"/>
          </a:p>
          <a:p>
            <a:r>
              <a:rPr lang="en-GB" dirty="0">
                <a:solidFill>
                  <a:prstClr val="black"/>
                </a:solidFill>
              </a:rPr>
              <a:t>The </a:t>
            </a:r>
            <a:r>
              <a:rPr lang="en-GB" dirty="0" smtClean="0">
                <a:solidFill>
                  <a:prstClr val="black"/>
                </a:solidFill>
              </a:rPr>
              <a:t>bottom picture </a:t>
            </a:r>
            <a:r>
              <a:rPr lang="en-GB" dirty="0">
                <a:solidFill>
                  <a:prstClr val="black"/>
                </a:solidFill>
              </a:rPr>
              <a:t>shows the structure after a sequence of around </a:t>
            </a:r>
            <a:r>
              <a:rPr lang="en-GB" dirty="0" smtClean="0">
                <a:solidFill>
                  <a:prstClr val="black"/>
                </a:solidFill>
              </a:rPr>
              <a:t>1500 </a:t>
            </a:r>
            <a:r>
              <a:rPr lang="en-GB" dirty="0">
                <a:solidFill>
                  <a:prstClr val="black"/>
                </a:solidFill>
              </a:rPr>
              <a:t>waves with Hs = </a:t>
            </a:r>
            <a:r>
              <a:rPr lang="en-GB" dirty="0" smtClean="0">
                <a:solidFill>
                  <a:prstClr val="black"/>
                </a:solidFill>
              </a:rPr>
              <a:t>80 </a:t>
            </a:r>
            <a:r>
              <a:rPr lang="en-GB" dirty="0">
                <a:solidFill>
                  <a:prstClr val="black"/>
                </a:solidFill>
              </a:rPr>
              <a:t>mm and period </a:t>
            </a:r>
            <a:r>
              <a:rPr lang="en-GB" dirty="0" err="1">
                <a:solidFill>
                  <a:prstClr val="black"/>
                </a:solidFill>
              </a:rPr>
              <a:t>Tp</a:t>
            </a:r>
            <a:r>
              <a:rPr lang="en-GB" dirty="0">
                <a:solidFill>
                  <a:prstClr val="black"/>
                </a:solidFill>
              </a:rPr>
              <a:t> = </a:t>
            </a:r>
            <a:r>
              <a:rPr lang="en-GB" dirty="0" smtClean="0">
                <a:solidFill>
                  <a:prstClr val="black"/>
                </a:solidFill>
              </a:rPr>
              <a:t>1.35 </a:t>
            </a:r>
            <a:r>
              <a:rPr lang="en-GB" dirty="0">
                <a:solidFill>
                  <a:prstClr val="black"/>
                </a:solidFill>
              </a:rPr>
              <a:t>s.</a:t>
            </a:r>
            <a:r>
              <a:rPr lang="en-GB" dirty="0" smtClean="0"/>
              <a:t> Waves were still breaking on the structure front slope. This induced further erosion of the crest, moving material from the crest to the rear side.</a:t>
            </a:r>
          </a:p>
          <a:p>
            <a:endParaRPr lang="en-GB" dirty="0"/>
          </a:p>
          <a:p>
            <a:r>
              <a:rPr lang="en-GB" dirty="0" smtClean="0"/>
              <a:t>The main limitation of these tests is that they were performed with non breaking waves. Hence, wave attack on the structure was not the worst possible. </a:t>
            </a:r>
            <a:br>
              <a:rPr lang="en-GB" dirty="0" smtClean="0"/>
            </a:br>
            <a:r>
              <a:rPr lang="en-GB" i="1" dirty="0" smtClean="0"/>
              <a:t>This structure was  nevertheless changed from an emerging breakwater into a submerged breakwater.</a:t>
            </a:r>
            <a:endParaRPr lang="en-GB" i="1" dirty="0"/>
          </a:p>
        </p:txBody>
      </p:sp>
      <p:sp>
        <p:nvSpPr>
          <p:cNvPr id="4" name="Espace réservé du pied de page 3"/>
          <p:cNvSpPr>
            <a:spLocks noGrp="1"/>
          </p:cNvSpPr>
          <p:nvPr>
            <p:ph type="ftr" sz="quarter" idx="10"/>
          </p:nvPr>
        </p:nvSpPr>
        <p:spPr/>
        <p:txBody>
          <a:bodyPr/>
          <a:lstStyle/>
          <a:p>
            <a:r>
              <a:rPr lang="fr-FR" b="1" smtClean="0"/>
              <a:t>Submerged Breakwaters</a:t>
            </a:r>
          </a:p>
          <a:p>
            <a:r>
              <a:rPr lang="fr-FR" smtClean="0"/>
              <a:t>A. de Graauw – October 2013</a:t>
            </a:r>
            <a:endParaRPr lang="fr-FR" dirty="0"/>
          </a:p>
        </p:txBody>
      </p:sp>
      <p:sp>
        <p:nvSpPr>
          <p:cNvPr id="5" name="Espace réservé du numéro de diapositive 4"/>
          <p:cNvSpPr>
            <a:spLocks noGrp="1"/>
          </p:cNvSpPr>
          <p:nvPr>
            <p:ph type="sldNum" sz="quarter" idx="11"/>
          </p:nvPr>
        </p:nvSpPr>
        <p:spPr/>
        <p:txBody>
          <a:bodyPr/>
          <a:lstStyle/>
          <a:p>
            <a:fld id="{DA84C854-A667-4CD5-A001-A01E46BAF220}" type="slidenum">
              <a:rPr lang="fr-FR" smtClean="0"/>
              <a:t>3</a:t>
            </a:fld>
            <a:endParaRPr lang="fr-FR" dirty="0"/>
          </a:p>
        </p:txBody>
      </p:sp>
    </p:spTree>
    <p:extLst>
      <p:ext uri="{BB962C8B-B14F-4D97-AF65-F5344CB8AC3E}">
        <p14:creationId xmlns:p14="http://schemas.microsoft.com/office/powerpoint/2010/main" val="353089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Some unpublished scale model tests were performed in a wave flume at SOGREAH's Laboratory in April 1993 by the author.</a:t>
            </a:r>
          </a:p>
          <a:p>
            <a:r>
              <a:rPr lang="en-GB" dirty="0" smtClean="0"/>
              <a:t>The submerged rubble mound was given a very simple trapezoidal shape with 1:1.5 slopes, 40 mm high, and 100 mm long on the crest. The water depth h was 250 mm for most tests. The wave height was increased step by step during the test until full wave breaking occurred and no further increase of significant wave height could be obtained. The wave period was set at </a:t>
            </a:r>
            <a:r>
              <a:rPr lang="en-GB" dirty="0" err="1" smtClean="0"/>
              <a:t>Tp</a:t>
            </a:r>
            <a:r>
              <a:rPr lang="en-GB" dirty="0" smtClean="0"/>
              <a:t> = 1.75 s for most tests. Wave breaking was of the "spilling" type for all tests.</a:t>
            </a:r>
          </a:p>
          <a:p>
            <a:r>
              <a:rPr lang="en-GB" dirty="0" smtClean="0"/>
              <a:t>The rubble mound was built with one single type of stone defined by its nominal </a:t>
            </a:r>
            <a:r>
              <a:rPr lang="en-GB" dirty="0" err="1" smtClean="0"/>
              <a:t>Dn</a:t>
            </a:r>
            <a:r>
              <a:rPr lang="en-GB" dirty="0" smtClean="0"/>
              <a:t> = 5.0 mm for the smallest size tested.</a:t>
            </a:r>
          </a:p>
          <a:p>
            <a:r>
              <a:rPr lang="en-GB" dirty="0" smtClean="0"/>
              <a:t>The structure was reshaped by wave attack and finally stabilised in a rounded shape featuring a steeper front slope and a milder rear slope. The crest was lowered somewhat (2 to 3 </a:t>
            </a:r>
            <a:r>
              <a:rPr lang="en-GB" dirty="0" err="1" smtClean="0"/>
              <a:t>Dn</a:t>
            </a:r>
            <a:r>
              <a:rPr lang="en-GB" dirty="0" smtClean="0"/>
              <a:t>) and the rear toe moved backwards (about 18 </a:t>
            </a:r>
            <a:r>
              <a:rPr lang="en-GB" dirty="0" err="1" smtClean="0"/>
              <a:t>Dn</a:t>
            </a:r>
            <a:r>
              <a:rPr lang="en-GB" dirty="0" smtClean="0"/>
              <a:t>).</a:t>
            </a:r>
          </a:p>
          <a:p>
            <a:endParaRPr lang="en-GB" dirty="0"/>
          </a:p>
          <a:p>
            <a:r>
              <a:rPr lang="en-US" dirty="0"/>
              <a:t>These tests are of course very limited and modest, but they yield most important results enabling a much wider perspective on the processes involved.</a:t>
            </a:r>
            <a:endParaRPr lang="en-GB" dirty="0"/>
          </a:p>
        </p:txBody>
      </p:sp>
      <p:sp>
        <p:nvSpPr>
          <p:cNvPr id="4" name="Espace réservé du pied de page 3"/>
          <p:cNvSpPr>
            <a:spLocks noGrp="1"/>
          </p:cNvSpPr>
          <p:nvPr>
            <p:ph type="ftr" sz="quarter" idx="10"/>
          </p:nvPr>
        </p:nvSpPr>
        <p:spPr/>
        <p:txBody>
          <a:bodyPr/>
          <a:lstStyle/>
          <a:p>
            <a:r>
              <a:rPr lang="fr-FR" b="1" smtClean="0"/>
              <a:t>Submerged Breakwaters</a:t>
            </a:r>
          </a:p>
          <a:p>
            <a:r>
              <a:rPr lang="fr-FR" smtClean="0"/>
              <a:t>A. de Graauw – October 2013</a:t>
            </a:r>
            <a:endParaRPr lang="fr-FR" dirty="0"/>
          </a:p>
        </p:txBody>
      </p:sp>
      <p:sp>
        <p:nvSpPr>
          <p:cNvPr id="5" name="Espace réservé du numéro de diapositive 4"/>
          <p:cNvSpPr>
            <a:spLocks noGrp="1"/>
          </p:cNvSpPr>
          <p:nvPr>
            <p:ph type="sldNum" sz="quarter" idx="11"/>
          </p:nvPr>
        </p:nvSpPr>
        <p:spPr/>
        <p:txBody>
          <a:bodyPr/>
          <a:lstStyle/>
          <a:p>
            <a:fld id="{DA84C854-A667-4CD5-A001-A01E46BAF220}" type="slidenum">
              <a:rPr lang="fr-FR" smtClean="0"/>
              <a:t>4</a:t>
            </a:fld>
            <a:endParaRPr lang="fr-FR" dirty="0"/>
          </a:p>
        </p:txBody>
      </p:sp>
    </p:spTree>
    <p:extLst>
      <p:ext uri="{BB962C8B-B14F-4D97-AF65-F5344CB8AC3E}">
        <p14:creationId xmlns:p14="http://schemas.microsoft.com/office/powerpoint/2010/main" val="199068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It is concluded that undersized emerging rubble mound breakwaters reduce to submerged breakwaters and that the crest can be located as follows</a:t>
            </a:r>
            <a:r>
              <a:rPr lang="en-US" dirty="0" smtClean="0"/>
              <a:t>:</a:t>
            </a:r>
          </a:p>
          <a:p>
            <a:endParaRPr lang="en-US" dirty="0"/>
          </a:p>
          <a:p>
            <a:pPr algn="ctr"/>
            <a:r>
              <a:rPr lang="en-US" b="1" dirty="0" err="1"/>
              <a:t>Rc</a:t>
            </a:r>
            <a:r>
              <a:rPr lang="en-US" b="1" dirty="0"/>
              <a:t>/h = 6 </a:t>
            </a:r>
            <a:r>
              <a:rPr lang="en-US" b="1" dirty="0" err="1" smtClean="0"/>
              <a:t>D</a:t>
            </a:r>
            <a:r>
              <a:rPr lang="en-US" b="1" dirty="0" err="1"/>
              <a:t>n</a:t>
            </a:r>
            <a:r>
              <a:rPr lang="en-US" b="1" dirty="0" smtClean="0"/>
              <a:t>/h – 1</a:t>
            </a:r>
          </a:p>
          <a:p>
            <a:endParaRPr lang="en-US" dirty="0"/>
          </a:p>
          <a:p>
            <a:r>
              <a:rPr lang="en-US" dirty="0"/>
              <a:t>For a given stone size, submerged breakwaters </a:t>
            </a:r>
            <a:r>
              <a:rPr lang="en-US" dirty="0" smtClean="0"/>
              <a:t>stabilize </a:t>
            </a:r>
            <a:r>
              <a:rPr lang="en-US" dirty="0"/>
              <a:t>to the predicted crest level after long term wave attack in breaking wave conditions</a:t>
            </a:r>
            <a:r>
              <a:rPr lang="en-US" dirty="0" smtClean="0"/>
              <a:t>.</a:t>
            </a:r>
          </a:p>
          <a:p>
            <a:endParaRPr lang="en-US" dirty="0"/>
          </a:p>
          <a:p>
            <a:r>
              <a:rPr lang="en-US" dirty="0"/>
              <a:t>This result is obviously very </a:t>
            </a:r>
            <a:r>
              <a:rPr lang="en-US" dirty="0" smtClean="0"/>
              <a:t>useful </a:t>
            </a:r>
            <a:r>
              <a:rPr lang="en-US" dirty="0"/>
              <a:t>for the design of breakwater construction phases, when the core of the structure may be exposed to storms inducing waves breaking on the structure</a:t>
            </a:r>
            <a:r>
              <a:rPr lang="en-US" dirty="0" smtClean="0"/>
              <a:t>. It </a:t>
            </a:r>
            <a:r>
              <a:rPr lang="en-US" dirty="0"/>
              <a:t>is also </a:t>
            </a:r>
            <a:r>
              <a:rPr lang="en-US" dirty="0" smtClean="0"/>
              <a:t>useful </a:t>
            </a:r>
            <a:r>
              <a:rPr lang="en-US" dirty="0"/>
              <a:t>to determine the long term equilibrium level of the crest of undersized breakwaters and near-bed rubble mounds protecting pipes</a:t>
            </a:r>
            <a:r>
              <a:rPr lang="en-US" dirty="0" smtClean="0"/>
              <a:t>.</a:t>
            </a:r>
          </a:p>
          <a:p>
            <a:endParaRPr lang="en-US" dirty="0"/>
          </a:p>
          <a:p>
            <a:r>
              <a:rPr lang="en-US" dirty="0" smtClean="0"/>
              <a:t>Further details are to be found in a more </a:t>
            </a:r>
            <a:r>
              <a:rPr lang="en-US" dirty="0"/>
              <a:t>comprehensive </a:t>
            </a:r>
            <a:r>
              <a:rPr lang="en-US" dirty="0" err="1" smtClean="0"/>
              <a:t>pdf</a:t>
            </a:r>
            <a:r>
              <a:rPr lang="en-US" dirty="0" smtClean="0"/>
              <a:t> publication </a:t>
            </a:r>
            <a:r>
              <a:rPr lang="en-US"/>
              <a:t>on “Stability of submerged breakwaters</a:t>
            </a:r>
            <a:r>
              <a:rPr lang="en-US" smtClean="0"/>
              <a:t>”.</a:t>
            </a:r>
            <a:endParaRPr lang="fr-FR" dirty="0"/>
          </a:p>
        </p:txBody>
      </p:sp>
      <p:sp>
        <p:nvSpPr>
          <p:cNvPr id="4" name="Espace réservé du pied de page 3"/>
          <p:cNvSpPr>
            <a:spLocks noGrp="1"/>
          </p:cNvSpPr>
          <p:nvPr>
            <p:ph type="ftr" sz="quarter" idx="10"/>
          </p:nvPr>
        </p:nvSpPr>
        <p:spPr/>
        <p:txBody>
          <a:bodyPr/>
          <a:lstStyle/>
          <a:p>
            <a:r>
              <a:rPr lang="fr-FR" b="1" smtClean="0"/>
              <a:t>Submerged Breakwaters</a:t>
            </a:r>
          </a:p>
          <a:p>
            <a:r>
              <a:rPr lang="fr-FR" smtClean="0"/>
              <a:t>A. de Graauw – October 2013</a:t>
            </a:r>
            <a:endParaRPr lang="fr-FR" dirty="0"/>
          </a:p>
        </p:txBody>
      </p:sp>
      <p:sp>
        <p:nvSpPr>
          <p:cNvPr id="5" name="Espace réservé du numéro de diapositive 4"/>
          <p:cNvSpPr>
            <a:spLocks noGrp="1"/>
          </p:cNvSpPr>
          <p:nvPr>
            <p:ph type="sldNum" sz="quarter" idx="11"/>
          </p:nvPr>
        </p:nvSpPr>
        <p:spPr/>
        <p:txBody>
          <a:bodyPr/>
          <a:lstStyle/>
          <a:p>
            <a:fld id="{DA84C854-A667-4CD5-A001-A01E46BAF220}" type="slidenum">
              <a:rPr lang="fr-FR" smtClean="0"/>
              <a:t>5</a:t>
            </a:fld>
            <a:endParaRPr lang="fr-FR" dirty="0"/>
          </a:p>
        </p:txBody>
      </p:sp>
    </p:spTree>
    <p:extLst>
      <p:ext uri="{BB962C8B-B14F-4D97-AF65-F5344CB8AC3E}">
        <p14:creationId xmlns:p14="http://schemas.microsoft.com/office/powerpoint/2010/main" val="86832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80527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5598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81630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A6C47-B997-4935-8B04-0E9FD76AE862}"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63045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2A6C47-B997-4935-8B04-0E9FD76AE862}"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205613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2A6C47-B997-4935-8B04-0E9FD76AE862}" type="datetimeFigureOut">
              <a:rPr lang="fr-FR" smtClean="0"/>
              <a:t>30/09/2013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69111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2A6C47-B997-4935-8B04-0E9FD76AE862}" type="datetimeFigureOut">
              <a:rPr lang="fr-FR" smtClean="0"/>
              <a:t>30/09/2013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343703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2A6C47-B997-4935-8B04-0E9FD76AE862}" type="datetimeFigureOut">
              <a:rPr lang="fr-FR" smtClean="0"/>
              <a:t>30/09/2013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362850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2A6C47-B997-4935-8B04-0E9FD76AE862}" type="datetimeFigureOut">
              <a:rPr lang="fr-FR" smtClean="0"/>
              <a:t>30/09/2013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42189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2A6C47-B997-4935-8B04-0E9FD76AE862}" type="datetimeFigureOut">
              <a:rPr lang="fr-FR" smtClean="0"/>
              <a:t>30/09/2013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368925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2A6C47-B997-4935-8B04-0E9FD76AE862}" type="datetimeFigureOut">
              <a:rPr lang="fr-FR" smtClean="0"/>
              <a:t>30/09/2013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76941-AD9B-476E-8FB0-807F25B04FF1}" type="slidenum">
              <a:rPr lang="fr-FR" smtClean="0"/>
              <a:t>‹N°›</a:t>
            </a:fld>
            <a:endParaRPr lang="fr-FR"/>
          </a:p>
        </p:txBody>
      </p:sp>
    </p:spTree>
    <p:extLst>
      <p:ext uri="{BB962C8B-B14F-4D97-AF65-F5344CB8AC3E}">
        <p14:creationId xmlns:p14="http://schemas.microsoft.com/office/powerpoint/2010/main" val="194734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A6C47-B997-4935-8B04-0E9FD76AE862}" type="datetimeFigureOut">
              <a:rPr lang="fr-FR" smtClean="0"/>
              <a:t>30/09/2013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76941-AD9B-476E-8FB0-807F25B04FF1}" type="slidenum">
              <a:rPr lang="fr-FR" smtClean="0"/>
              <a:t>‹N°›</a:t>
            </a:fld>
            <a:endParaRPr lang="fr-FR"/>
          </a:p>
        </p:txBody>
      </p:sp>
    </p:spTree>
    <p:extLst>
      <p:ext uri="{BB962C8B-B14F-4D97-AF65-F5344CB8AC3E}">
        <p14:creationId xmlns:p14="http://schemas.microsoft.com/office/powerpoint/2010/main" val="22187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860032" y="1167135"/>
            <a:ext cx="3251916" cy="461665"/>
          </a:xfrm>
          <a:prstGeom prst="rect">
            <a:avLst/>
          </a:prstGeom>
          <a:solidFill>
            <a:srgbClr val="0070C0"/>
          </a:solidFill>
        </p:spPr>
        <p:txBody>
          <a:bodyPr wrap="none" rtlCol="0">
            <a:spAutoFit/>
          </a:bodyPr>
          <a:lstStyle>
            <a:defPPr>
              <a:defRPr lang="fr-FR"/>
            </a:defPPr>
            <a:lvl1pPr>
              <a:defRPr sz="2400" b="1">
                <a:solidFill>
                  <a:srgbClr val="FFFF00"/>
                </a:solidFill>
              </a:defRPr>
            </a:lvl1pPr>
          </a:lstStyle>
          <a:p>
            <a:r>
              <a:rPr lang="en-GB" dirty="0"/>
              <a:t>Still existing breakwater</a:t>
            </a:r>
          </a:p>
        </p:txBody>
      </p:sp>
      <p:pic>
        <p:nvPicPr>
          <p:cNvPr id="3" name="Picture 2" descr="R:\DIRECTION\PERSO\Archeo\Documents\Sujets divers\Submerged BW\BWremains\CisamoHampsa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06" y="3129558"/>
            <a:ext cx="8779594" cy="372844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7158996" y="3212976"/>
            <a:ext cx="1244443" cy="461665"/>
          </a:xfrm>
          <a:prstGeom prst="rect">
            <a:avLst/>
          </a:prstGeom>
          <a:noFill/>
        </p:spPr>
        <p:txBody>
          <a:bodyPr wrap="none" rtlCol="0">
            <a:spAutoFit/>
          </a:bodyPr>
          <a:lstStyle/>
          <a:p>
            <a:r>
              <a:rPr lang="en-GB" sz="1200" b="1" dirty="0" err="1" smtClean="0">
                <a:solidFill>
                  <a:srgbClr val="FFFF00"/>
                </a:solidFill>
              </a:rPr>
              <a:t>Kissamos</a:t>
            </a:r>
            <a:r>
              <a:rPr lang="en-GB" sz="1200" b="1" dirty="0" smtClean="0">
                <a:solidFill>
                  <a:srgbClr val="FFFF00"/>
                </a:solidFill>
              </a:rPr>
              <a:t> (Crete)</a:t>
            </a:r>
            <a:br>
              <a:rPr lang="en-GB" sz="1200" b="1" dirty="0" smtClean="0">
                <a:solidFill>
                  <a:srgbClr val="FFFF00"/>
                </a:solidFill>
              </a:rPr>
            </a:br>
            <a:r>
              <a:rPr lang="en-GB" sz="1200" b="1" dirty="0" err="1" smtClean="0">
                <a:solidFill>
                  <a:srgbClr val="FFFF00"/>
                </a:solidFill>
              </a:rPr>
              <a:t>Hampsa</a:t>
            </a:r>
            <a:r>
              <a:rPr lang="en-GB" sz="1200" b="1" dirty="0" smtClean="0">
                <a:solidFill>
                  <a:srgbClr val="FFFF00"/>
                </a:solidFill>
              </a:rPr>
              <a:t> 2006</a:t>
            </a:r>
            <a:endParaRPr lang="en-GB" sz="1200" b="1" dirty="0">
              <a:solidFill>
                <a:srgbClr val="FFFF00"/>
              </a:solidFill>
            </a:endParaRPr>
          </a:p>
        </p:txBody>
      </p:sp>
      <p:pic>
        <p:nvPicPr>
          <p:cNvPr id="2051" name="Picture 3" descr="R:\DIRECTION\PERSO\Archeo\Documents\Sujets divers\Submerged BW\BWremains\CisamoGE2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5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2094190" y="5321"/>
            <a:ext cx="1397690" cy="461665"/>
          </a:xfrm>
          <a:prstGeom prst="rect">
            <a:avLst/>
          </a:prstGeom>
          <a:noFill/>
        </p:spPr>
        <p:txBody>
          <a:bodyPr wrap="none" rtlCol="0">
            <a:spAutoFit/>
          </a:bodyPr>
          <a:lstStyle/>
          <a:p>
            <a:r>
              <a:rPr lang="en-GB" sz="1200" b="1" dirty="0" err="1" smtClean="0">
                <a:solidFill>
                  <a:srgbClr val="FFFF00"/>
                </a:solidFill>
              </a:rPr>
              <a:t>Kissamos</a:t>
            </a:r>
            <a:r>
              <a:rPr lang="en-GB" sz="1200" b="1" dirty="0" smtClean="0">
                <a:solidFill>
                  <a:srgbClr val="FFFF00"/>
                </a:solidFill>
              </a:rPr>
              <a:t> (Crete)</a:t>
            </a:r>
            <a:br>
              <a:rPr lang="en-GB" sz="1200" b="1" dirty="0" smtClean="0">
                <a:solidFill>
                  <a:srgbClr val="FFFF00"/>
                </a:solidFill>
              </a:rPr>
            </a:br>
            <a:r>
              <a:rPr lang="en-GB" sz="1200" b="1" dirty="0" smtClean="0">
                <a:solidFill>
                  <a:srgbClr val="FFFF00"/>
                </a:solidFill>
              </a:rPr>
              <a:t> Google Earth 2013</a:t>
            </a:r>
            <a:endParaRPr lang="en-GB" sz="1200" b="1" dirty="0">
              <a:solidFill>
                <a:srgbClr val="FFFF00"/>
              </a:solidFill>
            </a:endParaRPr>
          </a:p>
        </p:txBody>
      </p:sp>
      <p:cxnSp>
        <p:nvCxnSpPr>
          <p:cNvPr id="11" name="Connecteur droit avec flèche 10"/>
          <p:cNvCxnSpPr/>
          <p:nvPr/>
        </p:nvCxnSpPr>
        <p:spPr>
          <a:xfrm>
            <a:off x="1835696" y="1628800"/>
            <a:ext cx="2664296" cy="345638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08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DIRECTION\PERSO\Archeo\Documents\Sujets divers\Submerged BW\BWremains\KlazomenaeLimanTepe-Sahoglu2011a.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898" t="-7" r="28907" b="17349"/>
          <a:stretch/>
        </p:blipFill>
        <p:spPr bwMode="auto">
          <a:xfrm>
            <a:off x="3063957" y="1556792"/>
            <a:ext cx="5756515" cy="5283377"/>
          </a:xfrm>
          <a:prstGeom prst="rect">
            <a:avLst/>
          </a:prstGeom>
          <a:blipFill>
            <a:blip r:embed="rId5"/>
            <a:tile tx="0" ty="0" sx="100000" sy="100000" flip="none" algn="tl"/>
          </a:blipFill>
          <a:effectLst/>
        </p:spPr>
      </p:pic>
      <p:pic>
        <p:nvPicPr>
          <p:cNvPr id="3075" name="Picture 3" descr="R:\DIRECTION\PERSO\Archeo\Documents\Sujets divers\Submerged BW\BWremains\KlazomenaeLimanTepe-Sahoglu20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12001" y="835529"/>
            <a:ext cx="5013176" cy="334211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23528" y="9333"/>
            <a:ext cx="2667077" cy="461665"/>
          </a:xfrm>
          <a:prstGeom prst="rect">
            <a:avLst/>
          </a:prstGeom>
          <a:noFill/>
        </p:spPr>
        <p:txBody>
          <a:bodyPr wrap="none" rtlCol="0">
            <a:spAutoFit/>
          </a:bodyPr>
          <a:lstStyle/>
          <a:p>
            <a:r>
              <a:rPr lang="en-GB" sz="1200" b="1" dirty="0" err="1" smtClean="0">
                <a:solidFill>
                  <a:srgbClr val="FFFF00"/>
                </a:solidFill>
              </a:rPr>
              <a:t>Klazomenae</a:t>
            </a:r>
            <a:r>
              <a:rPr lang="en-GB" sz="1200" b="1" dirty="0" smtClean="0">
                <a:solidFill>
                  <a:srgbClr val="FFFF00"/>
                </a:solidFill>
              </a:rPr>
              <a:t> (</a:t>
            </a:r>
            <a:r>
              <a:rPr lang="en-GB" sz="1200" b="1" dirty="0" err="1" smtClean="0">
                <a:solidFill>
                  <a:srgbClr val="FFFF00"/>
                </a:solidFill>
              </a:rPr>
              <a:t>LimanTepe</a:t>
            </a:r>
            <a:r>
              <a:rPr lang="en-GB" sz="1200" b="1" dirty="0" smtClean="0">
                <a:solidFill>
                  <a:srgbClr val="FFFF00"/>
                </a:solidFill>
              </a:rPr>
              <a:t>, Izmir, Turkey)</a:t>
            </a:r>
            <a:br>
              <a:rPr lang="en-GB" sz="1200" b="1" dirty="0" smtClean="0">
                <a:solidFill>
                  <a:srgbClr val="FFFF00"/>
                </a:solidFill>
              </a:rPr>
            </a:br>
            <a:r>
              <a:rPr lang="en-GB" sz="1200" b="1" dirty="0" smtClean="0">
                <a:solidFill>
                  <a:srgbClr val="FFFF00"/>
                </a:solidFill>
              </a:rPr>
              <a:t>Sahoglu 2011</a:t>
            </a:r>
            <a:endParaRPr lang="en-GB" sz="1200" b="1" dirty="0">
              <a:solidFill>
                <a:srgbClr val="FFFF00"/>
              </a:solidFill>
            </a:endParaRPr>
          </a:p>
        </p:txBody>
      </p:sp>
      <p:sp>
        <p:nvSpPr>
          <p:cNvPr id="7" name="ZoneTexte 6"/>
          <p:cNvSpPr txBox="1"/>
          <p:nvPr/>
        </p:nvSpPr>
        <p:spPr>
          <a:xfrm>
            <a:off x="4219341" y="663079"/>
            <a:ext cx="4601131" cy="461665"/>
          </a:xfrm>
          <a:prstGeom prst="rect">
            <a:avLst/>
          </a:prstGeom>
          <a:solidFill>
            <a:srgbClr val="0070C0"/>
          </a:solidFill>
        </p:spPr>
        <p:txBody>
          <a:bodyPr wrap="none" rtlCol="0">
            <a:spAutoFit/>
          </a:bodyPr>
          <a:lstStyle>
            <a:defPPr>
              <a:defRPr lang="fr-FR"/>
            </a:defPPr>
            <a:lvl1pPr>
              <a:defRPr sz="2400" b="1">
                <a:solidFill>
                  <a:srgbClr val="FFFF00"/>
                </a:solidFill>
              </a:defRPr>
            </a:lvl1pPr>
          </a:lstStyle>
          <a:p>
            <a:r>
              <a:rPr lang="en-GB" dirty="0"/>
              <a:t>Submerged remains of breakwater</a:t>
            </a:r>
          </a:p>
        </p:txBody>
      </p:sp>
      <p:sp>
        <p:nvSpPr>
          <p:cNvPr id="8" name="ZoneTexte 7"/>
          <p:cNvSpPr txBox="1"/>
          <p:nvPr/>
        </p:nvSpPr>
        <p:spPr>
          <a:xfrm>
            <a:off x="6300192" y="6237312"/>
            <a:ext cx="2667077" cy="461665"/>
          </a:xfrm>
          <a:prstGeom prst="rect">
            <a:avLst/>
          </a:prstGeom>
          <a:noFill/>
        </p:spPr>
        <p:txBody>
          <a:bodyPr wrap="none" rtlCol="0">
            <a:spAutoFit/>
          </a:bodyPr>
          <a:lstStyle/>
          <a:p>
            <a:r>
              <a:rPr lang="en-GB" sz="1200" b="1" dirty="0" err="1" smtClean="0">
                <a:solidFill>
                  <a:srgbClr val="C00000"/>
                </a:solidFill>
              </a:rPr>
              <a:t>Klazomenae</a:t>
            </a:r>
            <a:r>
              <a:rPr lang="en-GB" sz="1200" b="1" dirty="0" smtClean="0">
                <a:solidFill>
                  <a:srgbClr val="C00000"/>
                </a:solidFill>
              </a:rPr>
              <a:t> (</a:t>
            </a:r>
            <a:r>
              <a:rPr lang="en-GB" sz="1200" b="1" dirty="0" err="1" smtClean="0">
                <a:solidFill>
                  <a:srgbClr val="C00000"/>
                </a:solidFill>
              </a:rPr>
              <a:t>LimanTepe</a:t>
            </a:r>
            <a:r>
              <a:rPr lang="en-GB" sz="1200" b="1" dirty="0" smtClean="0">
                <a:solidFill>
                  <a:srgbClr val="C00000"/>
                </a:solidFill>
              </a:rPr>
              <a:t>, Izmir, Turkey)</a:t>
            </a:r>
            <a:br>
              <a:rPr lang="en-GB" sz="1200" b="1" dirty="0" smtClean="0">
                <a:solidFill>
                  <a:srgbClr val="C00000"/>
                </a:solidFill>
              </a:rPr>
            </a:br>
            <a:r>
              <a:rPr lang="en-GB" sz="1200" b="1" dirty="0" smtClean="0">
                <a:solidFill>
                  <a:srgbClr val="C00000"/>
                </a:solidFill>
              </a:rPr>
              <a:t> according to Sahoglu 2011</a:t>
            </a:r>
            <a:endParaRPr lang="en-GB" sz="1200" b="1" dirty="0">
              <a:solidFill>
                <a:srgbClr val="C00000"/>
              </a:solidFill>
            </a:endParaRPr>
          </a:p>
        </p:txBody>
      </p:sp>
    </p:spTree>
    <p:extLst>
      <p:ext uri="{BB962C8B-B14F-4D97-AF65-F5344CB8AC3E}">
        <p14:creationId xmlns:p14="http://schemas.microsoft.com/office/powerpoint/2010/main" val="3647225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R:\DIRECTION\PERSO\Archeo\Documents\Sujets divers\Submerged BW\R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184773" cy="162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580112" y="530317"/>
            <a:ext cx="3308021" cy="830997"/>
          </a:xfrm>
          <a:prstGeom prst="rect">
            <a:avLst/>
          </a:prstGeom>
          <a:solidFill>
            <a:srgbClr val="0070C0"/>
          </a:solidFill>
        </p:spPr>
        <p:txBody>
          <a:bodyPr wrap="none" rtlCol="0">
            <a:spAutoFit/>
          </a:bodyPr>
          <a:lstStyle/>
          <a:p>
            <a:r>
              <a:rPr lang="en-GB" sz="2400" b="1" dirty="0" smtClean="0">
                <a:solidFill>
                  <a:srgbClr val="FFFF00"/>
                </a:solidFill>
              </a:rPr>
              <a:t>Scale model tests </a:t>
            </a:r>
          </a:p>
          <a:p>
            <a:r>
              <a:rPr lang="en-GB" sz="2400" b="1" dirty="0">
                <a:solidFill>
                  <a:srgbClr val="FFFF00"/>
                </a:solidFill>
              </a:rPr>
              <a:t>o</a:t>
            </a:r>
            <a:r>
              <a:rPr lang="en-GB" sz="2400" b="1" dirty="0" smtClean="0">
                <a:solidFill>
                  <a:srgbClr val="FFFF00"/>
                </a:solidFill>
              </a:rPr>
              <a:t>n overtopped structure</a:t>
            </a:r>
          </a:p>
        </p:txBody>
      </p:sp>
      <p:grpSp>
        <p:nvGrpSpPr>
          <p:cNvPr id="8" name="Groupe 7"/>
          <p:cNvGrpSpPr/>
          <p:nvPr/>
        </p:nvGrpSpPr>
        <p:grpSpPr>
          <a:xfrm>
            <a:off x="1547664" y="1641032"/>
            <a:ext cx="7596336" cy="2354968"/>
            <a:chOff x="1547664" y="1641032"/>
            <a:chExt cx="7596336" cy="2354968"/>
          </a:xfrm>
        </p:grpSpPr>
        <p:pic>
          <p:nvPicPr>
            <p:cNvPr id="4100" name="Picture 4" descr="R:\DIRECTION\PERSO\Archeo\Documents\Sujets divers\Submerged BW\RL2.JPG"/>
            <p:cNvPicPr>
              <a:picLocks noChangeAspect="1" noChangeArrowheads="1"/>
            </p:cNvPicPr>
            <p:nvPr/>
          </p:nvPicPr>
          <p:blipFill rotWithShape="1">
            <a:blip r:embed="rId4">
              <a:extLst>
                <a:ext uri="{28A0092B-C50C-407E-A947-70E740481C1C}">
                  <a14:useLocalDpi xmlns:a14="http://schemas.microsoft.com/office/drawing/2010/main" val="0"/>
                </a:ext>
              </a:extLst>
            </a:blip>
            <a:srcRect t="949" b="377"/>
            <a:stretch/>
          </p:blipFill>
          <p:spPr bwMode="auto">
            <a:xfrm>
              <a:off x="1547664" y="1641032"/>
              <a:ext cx="7596336" cy="2354968"/>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a:off x="1619672" y="2160000"/>
              <a:ext cx="74168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454984" y="1927865"/>
              <a:ext cx="460832" cy="276999"/>
            </a:xfrm>
            <a:prstGeom prst="rect">
              <a:avLst/>
            </a:prstGeom>
            <a:noFill/>
          </p:spPr>
          <p:txBody>
            <a:bodyPr wrap="none" rtlCol="0">
              <a:spAutoFit/>
            </a:bodyPr>
            <a:lstStyle/>
            <a:p>
              <a:r>
                <a:rPr lang="en-GB" sz="1200" b="1" dirty="0" smtClean="0">
                  <a:solidFill>
                    <a:srgbClr val="FFFF00"/>
                  </a:solidFill>
                </a:rPr>
                <a:t>SWL</a:t>
              </a:r>
              <a:endParaRPr lang="en-GB" sz="1200" b="1" dirty="0">
                <a:solidFill>
                  <a:srgbClr val="FFFF00"/>
                </a:solidFill>
              </a:endParaRPr>
            </a:p>
          </p:txBody>
        </p:sp>
      </p:grpSp>
      <p:grpSp>
        <p:nvGrpSpPr>
          <p:cNvPr id="12" name="Groupe 11"/>
          <p:cNvGrpSpPr/>
          <p:nvPr/>
        </p:nvGrpSpPr>
        <p:grpSpPr>
          <a:xfrm>
            <a:off x="0" y="4022544"/>
            <a:ext cx="9144000" cy="2856636"/>
            <a:chOff x="0" y="4022544"/>
            <a:chExt cx="9144000" cy="2856636"/>
          </a:xfrm>
        </p:grpSpPr>
        <p:pic>
          <p:nvPicPr>
            <p:cNvPr id="4098" name="Picture 2" descr="R:\DIRECTION\PERSO\Archeo\Documents\Sujets divers\Submerged BW\RL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22544"/>
              <a:ext cx="9144000" cy="2856636"/>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cxnSp>
          <p:nvCxnSpPr>
            <p:cNvPr id="13" name="Connecteur droit 12"/>
            <p:cNvCxnSpPr/>
            <p:nvPr/>
          </p:nvCxnSpPr>
          <p:spPr>
            <a:xfrm flipV="1">
              <a:off x="108217" y="4572000"/>
              <a:ext cx="8712255" cy="720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607384" y="4365104"/>
              <a:ext cx="460832" cy="276999"/>
            </a:xfrm>
            <a:prstGeom prst="rect">
              <a:avLst/>
            </a:prstGeom>
            <a:noFill/>
          </p:spPr>
          <p:txBody>
            <a:bodyPr wrap="none" rtlCol="0">
              <a:spAutoFit/>
            </a:bodyPr>
            <a:lstStyle/>
            <a:p>
              <a:r>
                <a:rPr lang="en-GB" sz="1200" b="1" dirty="0" smtClean="0">
                  <a:solidFill>
                    <a:srgbClr val="FFFF00"/>
                  </a:solidFill>
                </a:rPr>
                <a:t>SWL</a:t>
              </a:r>
              <a:endParaRPr lang="en-GB" sz="1200" b="1" dirty="0">
                <a:solidFill>
                  <a:srgbClr val="FFFF00"/>
                </a:solidFill>
              </a:endParaRPr>
            </a:p>
          </p:txBody>
        </p:sp>
      </p:grpSp>
    </p:spTree>
    <p:extLst>
      <p:ext uri="{BB962C8B-B14F-4D97-AF65-F5344CB8AC3E}">
        <p14:creationId xmlns:p14="http://schemas.microsoft.com/office/powerpoint/2010/main" val="198216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DIRECTION\PERSO\Archeo\Etudes\Submerged BW\DigueSub17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1" y="4577160"/>
            <a:ext cx="6133515" cy="228084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066232" y="379786"/>
            <a:ext cx="3312702" cy="830997"/>
          </a:xfrm>
          <a:prstGeom prst="rect">
            <a:avLst/>
          </a:prstGeom>
          <a:solidFill>
            <a:srgbClr val="0070C0"/>
          </a:solidFill>
        </p:spPr>
        <p:txBody>
          <a:bodyPr wrap="none" rtlCol="0">
            <a:spAutoFit/>
          </a:bodyPr>
          <a:lstStyle/>
          <a:p>
            <a:r>
              <a:rPr lang="en-GB" sz="2400" b="1" dirty="0" smtClean="0">
                <a:solidFill>
                  <a:srgbClr val="FFFF00"/>
                </a:solidFill>
              </a:rPr>
              <a:t>Scale model tests</a:t>
            </a:r>
          </a:p>
          <a:p>
            <a:r>
              <a:rPr lang="en-GB" sz="2400" b="1" dirty="0">
                <a:solidFill>
                  <a:srgbClr val="FFFF00"/>
                </a:solidFill>
              </a:rPr>
              <a:t>o</a:t>
            </a:r>
            <a:r>
              <a:rPr lang="en-GB" sz="2400" b="1" dirty="0" smtClean="0">
                <a:solidFill>
                  <a:srgbClr val="FFFF00"/>
                </a:solidFill>
              </a:rPr>
              <a:t>n submerged structure </a:t>
            </a:r>
            <a:endParaRPr lang="en-GB" sz="2400" b="1" dirty="0">
              <a:solidFill>
                <a:srgbClr val="FFFF00"/>
              </a:solidFill>
            </a:endParaRPr>
          </a:p>
        </p:txBody>
      </p:sp>
      <p:pic>
        <p:nvPicPr>
          <p:cNvPr id="1029" name="Picture 5" descr="R:\DIRECTION\PERSO\Archeo\Etudes\Submerged BW\DigueSub13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5" y="3433834"/>
            <a:ext cx="4329510" cy="16769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1028" name="Picture 4" descr="R:\DIRECTION\PERSO\Archeo\Etudes\Submerged BW\DigueSub9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1699507"/>
            <a:ext cx="3672408" cy="1869381"/>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1027" name="Picture 3" descr="R:\DIRECTION\PERSO\Archeo\Etudes\Submerged BW\DigueSub6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209949" cy="2420888"/>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2563859" y="148954"/>
            <a:ext cx="1422184" cy="923330"/>
          </a:xfrm>
          <a:prstGeom prst="rect">
            <a:avLst/>
          </a:prstGeom>
          <a:solidFill>
            <a:srgbClr val="0070C0"/>
          </a:solidFill>
        </p:spPr>
        <p:txBody>
          <a:bodyPr wrap="none" rtlCol="0">
            <a:spAutoFit/>
          </a:bodyPr>
          <a:lstStyle/>
          <a:p>
            <a:r>
              <a:rPr lang="en-GB" b="1" dirty="0" smtClean="0">
                <a:solidFill>
                  <a:srgbClr val="FFFF00"/>
                </a:solidFill>
              </a:rPr>
              <a:t>Hs = 130 mm</a:t>
            </a:r>
          </a:p>
          <a:p>
            <a:r>
              <a:rPr lang="en-GB" b="1" dirty="0" err="1" smtClean="0">
                <a:solidFill>
                  <a:srgbClr val="FFFF00"/>
                </a:solidFill>
              </a:rPr>
              <a:t>Tp</a:t>
            </a:r>
            <a:r>
              <a:rPr lang="en-GB" b="1" dirty="0" smtClean="0">
                <a:solidFill>
                  <a:srgbClr val="FFFF00"/>
                </a:solidFill>
              </a:rPr>
              <a:t> = 1.75 s</a:t>
            </a:r>
          </a:p>
          <a:p>
            <a:r>
              <a:rPr lang="en-GB" b="1" dirty="0">
                <a:solidFill>
                  <a:srgbClr val="FFFF00"/>
                </a:solidFill>
              </a:rPr>
              <a:t>h</a:t>
            </a:r>
            <a:r>
              <a:rPr lang="en-GB" b="1" dirty="0" smtClean="0">
                <a:solidFill>
                  <a:srgbClr val="FFFF00"/>
                </a:solidFill>
              </a:rPr>
              <a:t> = 250 mm</a:t>
            </a:r>
            <a:endParaRPr lang="en-GB" b="1" dirty="0">
              <a:solidFill>
                <a:srgbClr val="FFFF00"/>
              </a:solidFill>
            </a:endParaRPr>
          </a:p>
        </p:txBody>
      </p:sp>
      <p:sp>
        <p:nvSpPr>
          <p:cNvPr id="11" name="ZoneTexte 10"/>
          <p:cNvSpPr txBox="1"/>
          <p:nvPr/>
        </p:nvSpPr>
        <p:spPr>
          <a:xfrm>
            <a:off x="5940152" y="1776669"/>
            <a:ext cx="1447832" cy="1200329"/>
          </a:xfrm>
          <a:prstGeom prst="rect">
            <a:avLst/>
          </a:prstGeom>
          <a:solidFill>
            <a:srgbClr val="0070C0"/>
          </a:solidFill>
        </p:spPr>
        <p:txBody>
          <a:bodyPr wrap="none" rtlCol="0">
            <a:spAutoFit/>
          </a:bodyPr>
          <a:lstStyle/>
          <a:p>
            <a:r>
              <a:rPr lang="en-GB" b="1" dirty="0" smtClean="0">
                <a:solidFill>
                  <a:srgbClr val="FFFF00"/>
                </a:solidFill>
              </a:rPr>
              <a:t>Hs = 130 mm</a:t>
            </a:r>
          </a:p>
          <a:p>
            <a:r>
              <a:rPr lang="en-GB" b="1" dirty="0" err="1" smtClean="0">
                <a:solidFill>
                  <a:srgbClr val="FFFF00"/>
                </a:solidFill>
              </a:rPr>
              <a:t>Tp</a:t>
            </a:r>
            <a:r>
              <a:rPr lang="en-GB" b="1" dirty="0" smtClean="0">
                <a:solidFill>
                  <a:srgbClr val="FFFF00"/>
                </a:solidFill>
              </a:rPr>
              <a:t> = 1.75 s</a:t>
            </a:r>
          </a:p>
          <a:p>
            <a:r>
              <a:rPr lang="en-GB" b="1" dirty="0" smtClean="0">
                <a:solidFill>
                  <a:srgbClr val="FFFF00"/>
                </a:solidFill>
              </a:rPr>
              <a:t>h = 250 mm</a:t>
            </a:r>
          </a:p>
          <a:p>
            <a:r>
              <a:rPr lang="en-GB" b="1" dirty="0" err="1" smtClean="0">
                <a:solidFill>
                  <a:srgbClr val="FFFF00"/>
                </a:solidFill>
              </a:rPr>
              <a:t>Dn</a:t>
            </a:r>
            <a:r>
              <a:rPr lang="en-GB" b="1" dirty="0" smtClean="0">
                <a:solidFill>
                  <a:srgbClr val="FFFF00"/>
                </a:solidFill>
              </a:rPr>
              <a:t> </a:t>
            </a:r>
            <a:r>
              <a:rPr lang="en-GB" b="1" dirty="0" smtClean="0">
                <a:solidFill>
                  <a:srgbClr val="FFFF00"/>
                </a:solidFill>
              </a:rPr>
              <a:t>= 12 mm</a:t>
            </a:r>
            <a:endParaRPr lang="en-GB" b="1" dirty="0">
              <a:solidFill>
                <a:srgbClr val="FFFF00"/>
              </a:solidFill>
            </a:endParaRPr>
          </a:p>
        </p:txBody>
      </p:sp>
      <p:sp>
        <p:nvSpPr>
          <p:cNvPr id="12" name="ZoneTexte 11"/>
          <p:cNvSpPr txBox="1"/>
          <p:nvPr/>
        </p:nvSpPr>
        <p:spPr>
          <a:xfrm>
            <a:off x="7695351" y="2661239"/>
            <a:ext cx="1422184" cy="1200329"/>
          </a:xfrm>
          <a:prstGeom prst="rect">
            <a:avLst/>
          </a:prstGeom>
          <a:solidFill>
            <a:srgbClr val="0070C0"/>
          </a:solidFill>
        </p:spPr>
        <p:txBody>
          <a:bodyPr wrap="none" rtlCol="0">
            <a:spAutoFit/>
          </a:bodyPr>
          <a:lstStyle/>
          <a:p>
            <a:r>
              <a:rPr lang="en-GB" b="1" dirty="0" smtClean="0">
                <a:solidFill>
                  <a:srgbClr val="FFFF00"/>
                </a:solidFill>
              </a:rPr>
              <a:t>Hs = 150 mm</a:t>
            </a:r>
          </a:p>
          <a:p>
            <a:r>
              <a:rPr lang="en-GB" b="1" dirty="0" err="1" smtClean="0">
                <a:solidFill>
                  <a:srgbClr val="FFFF00"/>
                </a:solidFill>
              </a:rPr>
              <a:t>Tp</a:t>
            </a:r>
            <a:r>
              <a:rPr lang="en-GB" b="1" dirty="0" smtClean="0">
                <a:solidFill>
                  <a:srgbClr val="FFFF00"/>
                </a:solidFill>
              </a:rPr>
              <a:t> = 2.5 s</a:t>
            </a:r>
          </a:p>
          <a:p>
            <a:r>
              <a:rPr lang="en-GB" b="1" dirty="0">
                <a:solidFill>
                  <a:srgbClr val="FFFF00"/>
                </a:solidFill>
              </a:rPr>
              <a:t>h</a:t>
            </a:r>
            <a:r>
              <a:rPr lang="en-GB" b="1" dirty="0" smtClean="0">
                <a:solidFill>
                  <a:srgbClr val="FFFF00"/>
                </a:solidFill>
              </a:rPr>
              <a:t> = 250 mm</a:t>
            </a:r>
          </a:p>
          <a:p>
            <a:r>
              <a:rPr lang="en-GB" b="1" dirty="0" err="1" smtClean="0">
                <a:solidFill>
                  <a:srgbClr val="FFFF00"/>
                </a:solidFill>
              </a:rPr>
              <a:t>Dn</a:t>
            </a:r>
            <a:r>
              <a:rPr lang="en-GB" b="1" dirty="0" smtClean="0">
                <a:solidFill>
                  <a:srgbClr val="FFFF00"/>
                </a:solidFill>
              </a:rPr>
              <a:t> </a:t>
            </a:r>
            <a:r>
              <a:rPr lang="en-GB" b="1" dirty="0" smtClean="0">
                <a:solidFill>
                  <a:srgbClr val="FFFF00"/>
                </a:solidFill>
              </a:rPr>
              <a:t>= 5 mm</a:t>
            </a:r>
            <a:endParaRPr lang="en-GB" b="1" dirty="0">
              <a:solidFill>
                <a:srgbClr val="FFFF00"/>
              </a:solidFill>
            </a:endParaRPr>
          </a:p>
        </p:txBody>
      </p:sp>
      <p:sp>
        <p:nvSpPr>
          <p:cNvPr id="13" name="ZoneTexte 12"/>
          <p:cNvSpPr txBox="1"/>
          <p:nvPr/>
        </p:nvSpPr>
        <p:spPr>
          <a:xfrm>
            <a:off x="5796136" y="5589240"/>
            <a:ext cx="1422184" cy="1200329"/>
          </a:xfrm>
          <a:prstGeom prst="rect">
            <a:avLst/>
          </a:prstGeom>
          <a:solidFill>
            <a:srgbClr val="0070C0"/>
          </a:solidFill>
        </p:spPr>
        <p:txBody>
          <a:bodyPr wrap="none" rtlCol="0">
            <a:spAutoFit/>
          </a:bodyPr>
          <a:lstStyle/>
          <a:p>
            <a:r>
              <a:rPr lang="en-GB" b="1" dirty="0" smtClean="0">
                <a:solidFill>
                  <a:srgbClr val="FFFF00"/>
                </a:solidFill>
              </a:rPr>
              <a:t>Hs = 138 mm</a:t>
            </a:r>
          </a:p>
          <a:p>
            <a:r>
              <a:rPr lang="en-GB" b="1" dirty="0" err="1" smtClean="0">
                <a:solidFill>
                  <a:srgbClr val="FFFF00"/>
                </a:solidFill>
              </a:rPr>
              <a:t>Tp</a:t>
            </a:r>
            <a:r>
              <a:rPr lang="en-GB" b="1" dirty="0" smtClean="0">
                <a:solidFill>
                  <a:srgbClr val="FFFF00"/>
                </a:solidFill>
              </a:rPr>
              <a:t> = 2.5 s</a:t>
            </a:r>
          </a:p>
          <a:p>
            <a:r>
              <a:rPr lang="en-GB" b="1" dirty="0">
                <a:solidFill>
                  <a:srgbClr val="FFFF00"/>
                </a:solidFill>
              </a:rPr>
              <a:t>h</a:t>
            </a:r>
            <a:r>
              <a:rPr lang="en-GB" b="1" dirty="0" smtClean="0">
                <a:solidFill>
                  <a:srgbClr val="FFFF00"/>
                </a:solidFill>
              </a:rPr>
              <a:t> = 200 mm</a:t>
            </a:r>
          </a:p>
          <a:p>
            <a:r>
              <a:rPr lang="en-GB" b="1" dirty="0" err="1" smtClean="0">
                <a:solidFill>
                  <a:srgbClr val="FFFF00"/>
                </a:solidFill>
              </a:rPr>
              <a:t>Dn</a:t>
            </a:r>
            <a:r>
              <a:rPr lang="en-GB" b="1" dirty="0" smtClean="0">
                <a:solidFill>
                  <a:srgbClr val="FFFF00"/>
                </a:solidFill>
              </a:rPr>
              <a:t> </a:t>
            </a:r>
            <a:r>
              <a:rPr lang="en-GB" b="1" dirty="0" smtClean="0">
                <a:solidFill>
                  <a:srgbClr val="FFFF00"/>
                </a:solidFill>
              </a:rPr>
              <a:t>= 5 mm</a:t>
            </a:r>
            <a:endParaRPr lang="en-GB" b="1" dirty="0">
              <a:solidFill>
                <a:srgbClr val="FFFF00"/>
              </a:solidFill>
            </a:endParaRPr>
          </a:p>
        </p:txBody>
      </p:sp>
      <p:cxnSp>
        <p:nvCxnSpPr>
          <p:cNvPr id="14" name="Connecteur droit avec flèche 13"/>
          <p:cNvCxnSpPr/>
          <p:nvPr/>
        </p:nvCxnSpPr>
        <p:spPr>
          <a:xfrm>
            <a:off x="2123728" y="2204864"/>
            <a:ext cx="1151223" cy="57606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67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DIRECTION\PERSO\Archeo\Documents\Sujets divers\Submerged BW\SubmergedBW-defini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75856" cy="21545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060848"/>
            <a:ext cx="61219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404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1073</Words>
  <Application>Microsoft Office PowerPoint</Application>
  <PresentationFormat>Affichage à l'écran (4:3)</PresentationFormat>
  <Paragraphs>77</Paragraphs>
  <Slides>5</Slides>
  <Notes>5</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Company>Sogreah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admininf</dc:creator>
  <cp:lastModifiedBy>admininf</cp:lastModifiedBy>
  <cp:revision>76</cp:revision>
  <cp:lastPrinted>2013-09-16T15:07:29Z</cp:lastPrinted>
  <dcterms:created xsi:type="dcterms:W3CDTF">2013-09-09T12:54:49Z</dcterms:created>
  <dcterms:modified xsi:type="dcterms:W3CDTF">2013-09-30T10:34:25Z</dcterms:modified>
</cp:coreProperties>
</file>